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267" r:id="rId2"/>
    <p:sldId id="300" r:id="rId3"/>
    <p:sldId id="302" r:id="rId4"/>
    <p:sldId id="301" r:id="rId5"/>
    <p:sldId id="268" r:id="rId6"/>
    <p:sldId id="280" r:id="rId7"/>
    <p:sldId id="257" r:id="rId8"/>
    <p:sldId id="258" r:id="rId9"/>
    <p:sldId id="259" r:id="rId10"/>
    <p:sldId id="272" r:id="rId11"/>
    <p:sldId id="260" r:id="rId12"/>
    <p:sldId id="262" r:id="rId13"/>
    <p:sldId id="294" r:id="rId14"/>
    <p:sldId id="295" r:id="rId15"/>
    <p:sldId id="274" r:id="rId16"/>
    <p:sldId id="275" r:id="rId17"/>
    <p:sldId id="277" r:id="rId18"/>
    <p:sldId id="276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6" r:id="rId33"/>
    <p:sldId id="297" r:id="rId34"/>
    <p:sldId id="298" r:id="rId35"/>
    <p:sldId id="29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CF9C0-63D1-4544-9CFB-32352904E0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146EC-29F9-4C83-B7BF-C0D83A8031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s.kemdikbud.go.id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495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/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sz="4000" b="1" dirty="0" smtClean="0">
                <a:solidFill>
                  <a:srgbClr val="FFFF00"/>
                </a:solidFill>
              </a:rPr>
              <a:t>SOSIALISASI </a:t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en-US" sz="4000" b="1" dirty="0" smtClean="0">
                <a:solidFill>
                  <a:srgbClr val="FFFF00"/>
                </a:solidFill>
              </a:rPr>
              <a:t>PERMENDIKBUD NO 80 TAHUN 2015 TENTANG </a:t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en-US" sz="4000" b="1" dirty="0" smtClean="0">
                <a:solidFill>
                  <a:srgbClr val="FFFF00"/>
                </a:solidFill>
              </a:rPr>
              <a:t>PETUNJUK TEKNIS PENGGUNAAN DAN PERTANGUNGJAWABAN KEUANGAN DANA BOS 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(BOS SD DAN SMP TAHUN 2016)</a:t>
            </a:r>
            <a:br>
              <a:rPr lang="en-US" sz="4000" b="1" dirty="0" smtClean="0">
                <a:solidFill>
                  <a:srgbClr val="FFC000"/>
                </a:solidFill>
              </a:rPr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334000"/>
            <a:ext cx="7239000" cy="838200"/>
          </a:xfrm>
        </p:spPr>
        <p:txBody>
          <a:bodyPr>
            <a:noAutofit/>
          </a:bodyPr>
          <a:lstStyle/>
          <a:p>
            <a:pPr algn="r"/>
            <a:r>
              <a:rPr lang="en-US" sz="4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  <a:t>Mei 2016</a:t>
            </a:r>
            <a:endParaRPr lang="en-US" sz="4000" b="1" dirty="0">
              <a:solidFill>
                <a:schemeClr val="accent6">
                  <a:lumMod val="40000"/>
                  <a:lumOff val="60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7619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PRINSIP PENGGUNAAN DANA BOS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371600"/>
            <a:ext cx="7924800" cy="4800600"/>
          </a:xfrm>
        </p:spPr>
        <p:txBody>
          <a:bodyPr/>
          <a:lstStyle/>
          <a:p>
            <a:pPr marL="514350" indent="-514350" algn="l"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EFISIEN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EFEKTIF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TRANSPARAN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AKUNTABEL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KEPATUTAN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MANFAAT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SASARAN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/>
              <a:t>Semua</a:t>
            </a:r>
            <a:r>
              <a:rPr lang="en-US" dirty="0" smtClean="0"/>
              <a:t> SD/SDLB, SMP/SMPLB </a:t>
            </a:r>
            <a:r>
              <a:rPr lang="en-US" dirty="0" err="1" smtClean="0"/>
              <a:t>negeri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swasta</a:t>
            </a:r>
            <a:r>
              <a:rPr lang="en-US" dirty="0" smtClean="0"/>
              <a:t> di </a:t>
            </a:r>
            <a:r>
              <a:rPr lang="en-US" dirty="0" err="1" smtClean="0"/>
              <a:t>seluruh</a:t>
            </a:r>
            <a:r>
              <a:rPr lang="en-US" dirty="0" smtClean="0"/>
              <a:t> Indonesia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NPSN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terdata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DAPODIK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swasta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izin</a:t>
            </a:r>
            <a:r>
              <a:rPr lang="en-US" dirty="0" smtClean="0"/>
              <a:t> </a:t>
            </a:r>
            <a:r>
              <a:rPr lang="en-US" dirty="0" err="1" smtClean="0"/>
              <a:t>operasional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Besar</a:t>
            </a:r>
            <a:r>
              <a:rPr lang="en-US" dirty="0" smtClean="0"/>
              <a:t> BOS :</a:t>
            </a:r>
          </a:p>
          <a:p>
            <a:pPr marL="914400" lvl="1" indent="-514350">
              <a:buAutoNum type="arabicPeriod"/>
            </a:pPr>
            <a:r>
              <a:rPr lang="en-US" sz="3200" dirty="0" smtClean="0"/>
              <a:t>SD	: </a:t>
            </a:r>
            <a:r>
              <a:rPr lang="en-US" sz="3200" dirty="0" err="1" smtClean="0"/>
              <a:t>Rp</a:t>
            </a:r>
            <a:r>
              <a:rPr lang="en-US" sz="3200" dirty="0" smtClean="0"/>
              <a:t> 800.000,-/</a:t>
            </a:r>
            <a:r>
              <a:rPr lang="en-US" sz="3200" dirty="0" err="1" smtClean="0"/>
              <a:t>siswa</a:t>
            </a:r>
            <a:r>
              <a:rPr lang="en-US" sz="3200" dirty="0" smtClean="0"/>
              <a:t>/</a:t>
            </a:r>
            <a:r>
              <a:rPr lang="en-US" sz="3200" dirty="0" err="1" smtClean="0"/>
              <a:t>tahun</a:t>
            </a:r>
            <a:endParaRPr lang="en-US" sz="3200" dirty="0" smtClean="0"/>
          </a:p>
          <a:p>
            <a:pPr marL="914400" lvl="1" indent="-514350">
              <a:buAutoNum type="arabicPeriod"/>
            </a:pPr>
            <a:r>
              <a:rPr lang="en-US" sz="3200" dirty="0" smtClean="0"/>
              <a:t>SMP	: </a:t>
            </a:r>
            <a:r>
              <a:rPr lang="en-US" sz="3200" dirty="0" err="1" smtClean="0"/>
              <a:t>Rp</a:t>
            </a:r>
            <a:r>
              <a:rPr lang="en-US" sz="3200" dirty="0" smtClean="0"/>
              <a:t> 1.000.000,- /</a:t>
            </a:r>
            <a:r>
              <a:rPr lang="en-US" sz="3200" dirty="0" err="1" smtClean="0"/>
              <a:t>siswa</a:t>
            </a:r>
            <a:r>
              <a:rPr lang="en-US" sz="3200" dirty="0" smtClean="0"/>
              <a:t>/</a:t>
            </a:r>
            <a:r>
              <a:rPr lang="en-US" sz="3200" dirty="0" err="1" smtClean="0"/>
              <a:t>tahun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73700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PENTING DIPERHATIKAN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BOS 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r>
              <a:rPr lang="en-US" dirty="0" smtClean="0"/>
              <a:t> </a:t>
            </a:r>
            <a:r>
              <a:rPr lang="en-US" dirty="0" err="1" smtClean="0"/>
              <a:t>wajar</a:t>
            </a:r>
            <a:r>
              <a:rPr lang="en-US" dirty="0" smtClean="0"/>
              <a:t> 9 </a:t>
            </a:r>
            <a:r>
              <a:rPr lang="en-US" dirty="0" err="1" smtClean="0"/>
              <a:t>tahun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BOS </a:t>
            </a:r>
            <a:r>
              <a:rPr lang="en-US" dirty="0" err="1" smtClean="0"/>
              <a:t>memberi</a:t>
            </a:r>
            <a:r>
              <a:rPr lang="en-US" dirty="0" smtClean="0"/>
              <a:t> </a:t>
            </a:r>
            <a:r>
              <a:rPr lang="en-US" dirty="0" err="1" smtClean="0"/>
              <a:t>kepastian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miskin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putus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BOS </a:t>
            </a:r>
            <a:r>
              <a:rPr lang="en-US" dirty="0" err="1" smtClean="0"/>
              <a:t>menjamin</a:t>
            </a:r>
            <a:r>
              <a:rPr lang="en-US" dirty="0" smtClean="0"/>
              <a:t> </a:t>
            </a:r>
            <a:r>
              <a:rPr lang="en-US" dirty="0" err="1" smtClean="0"/>
              <a:t>kepastian</a:t>
            </a:r>
            <a:r>
              <a:rPr lang="en-US" dirty="0" smtClean="0"/>
              <a:t> </a:t>
            </a:r>
            <a:r>
              <a:rPr lang="en-US" dirty="0" err="1" smtClean="0"/>
              <a:t>lulusan</a:t>
            </a:r>
            <a:r>
              <a:rPr lang="en-US" dirty="0" smtClean="0"/>
              <a:t> SD </a:t>
            </a:r>
            <a:r>
              <a:rPr lang="en-US" dirty="0" err="1" smtClean="0"/>
              <a:t>melanjutkan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SMP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/>
              <a:t>BOS </a:t>
            </a:r>
            <a:r>
              <a:rPr lang="en-US" dirty="0" smtClean="0"/>
              <a:t> </a:t>
            </a:r>
            <a:r>
              <a:rPr lang="en-US" dirty="0" err="1" smtClean="0"/>
              <a:t>sejalan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MBS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/>
              <a:t>menghalangi</a:t>
            </a:r>
            <a:r>
              <a:rPr lang="en-US" dirty="0"/>
              <a:t> </a:t>
            </a:r>
            <a:r>
              <a:rPr lang="en-US" dirty="0" err="1"/>
              <a:t>sumbangan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orang </a:t>
            </a:r>
            <a:r>
              <a:rPr lang="en-US" dirty="0" err="1"/>
              <a:t>tua</a:t>
            </a:r>
            <a:r>
              <a:rPr lang="en-US" dirty="0"/>
              <a:t> </a:t>
            </a:r>
            <a:r>
              <a:rPr lang="en-US" dirty="0" err="1" smtClean="0"/>
              <a:t>mampu</a:t>
            </a:r>
            <a:endParaRPr lang="en-US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berkewajiban</a:t>
            </a:r>
            <a:r>
              <a:rPr lang="en-US" dirty="0" smtClean="0"/>
              <a:t> me-</a:t>
            </a:r>
            <a:r>
              <a:rPr lang="en-US" dirty="0" err="1" smtClean="0"/>
              <a:t>retrival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putus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wajib</a:t>
            </a:r>
            <a:r>
              <a:rPr lang="en-US" dirty="0" smtClean="0"/>
              <a:t> </a:t>
            </a:r>
            <a:r>
              <a:rPr lang="en-US" dirty="0" err="1" smtClean="0"/>
              <a:t>mengelola</a:t>
            </a:r>
            <a:r>
              <a:rPr lang="en-US" dirty="0" smtClean="0"/>
              <a:t> BOS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transparan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akuntabel</a:t>
            </a:r>
            <a:endParaRPr lang="en-US" dirty="0" smtClean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5742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1"/>
            <a:ext cx="7772400" cy="5334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19200"/>
            <a:ext cx="8077200" cy="5105400"/>
          </a:xfrm>
        </p:spPr>
        <p:txBody>
          <a:bodyPr>
            <a:normAutofit fontScale="92500"/>
          </a:bodyPr>
          <a:lstStyle/>
          <a:p>
            <a:pPr marL="514350" indent="-514350" algn="l"/>
            <a:r>
              <a:rPr lang="en-US" dirty="0" smtClean="0"/>
              <a:t>7.	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dilarang</a:t>
            </a:r>
            <a:r>
              <a:rPr lang="en-US" dirty="0" smtClean="0"/>
              <a:t> </a:t>
            </a:r>
            <a:r>
              <a:rPr lang="en-US" dirty="0" err="1" smtClean="0"/>
              <a:t>membelanjakan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yang </a:t>
            </a:r>
            <a:r>
              <a:rPr lang="en-US" dirty="0" err="1" smtClean="0"/>
              <a:t>diluar</a:t>
            </a:r>
            <a:r>
              <a:rPr lang="en-US" dirty="0" smtClean="0"/>
              <a:t> RKAS (RKAS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payung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);</a:t>
            </a:r>
          </a:p>
          <a:p>
            <a:pPr marL="514350" indent="-514350" algn="l">
              <a:buAutoNum type="arabicPeriod" startAt="8"/>
            </a:pP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bersedia</a:t>
            </a:r>
            <a:r>
              <a:rPr lang="en-US" dirty="0" smtClean="0"/>
              <a:t> </a:t>
            </a:r>
            <a:r>
              <a:rPr lang="en-US" dirty="0" err="1" smtClean="0"/>
              <a:t>diaudit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lembaga</a:t>
            </a:r>
            <a:r>
              <a:rPr lang="en-US" dirty="0" smtClean="0"/>
              <a:t> yang </a:t>
            </a:r>
            <a:r>
              <a:rPr lang="en-US" dirty="0" err="1" smtClean="0"/>
              <a:t>berwenang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yang </a:t>
            </a:r>
            <a:r>
              <a:rPr lang="en-US" dirty="0" err="1" smtClean="0"/>
              <a:t>dikelola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(BOS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lain);</a:t>
            </a:r>
          </a:p>
          <a:p>
            <a:pPr marL="514350" indent="-514350" algn="l">
              <a:buAutoNum type="arabicPeriod" startAt="8"/>
            </a:pP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dilarang</a:t>
            </a:r>
            <a:r>
              <a:rPr lang="en-US" dirty="0" smtClean="0"/>
              <a:t> </a:t>
            </a:r>
            <a:r>
              <a:rPr lang="en-US" dirty="0" err="1" smtClean="0"/>
              <a:t>bertindak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distributor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pengecer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yang </a:t>
            </a:r>
            <a:r>
              <a:rPr lang="en-US" dirty="0" err="1" smtClean="0"/>
              <a:t>bersangkutan</a:t>
            </a:r>
            <a:r>
              <a:rPr lang="en-US" dirty="0" smtClean="0"/>
              <a:t>;</a:t>
            </a:r>
          </a:p>
          <a:p>
            <a:pPr marL="514350" indent="-514350" algn="l"/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6857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066800"/>
            <a:ext cx="8610600" cy="5562600"/>
          </a:xfrm>
        </p:spPr>
        <p:txBody>
          <a:bodyPr/>
          <a:lstStyle/>
          <a:p>
            <a:pPr marL="514350" indent="-514350" algn="l"/>
            <a:r>
              <a:rPr lang="en-US" dirty="0" smtClean="0"/>
              <a:t>10.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monitoring </a:t>
            </a:r>
            <a:r>
              <a:rPr lang="en-US" dirty="0" err="1" smtClean="0"/>
              <a:t>atau</a:t>
            </a:r>
            <a:r>
              <a:rPr lang="en-US" dirty="0" smtClean="0"/>
              <a:t> audit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penyimpangan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menyusun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pertanggungjawaban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BOS (</a:t>
            </a:r>
            <a:r>
              <a:rPr lang="en-US" dirty="0" err="1" smtClean="0"/>
              <a:t>termasuk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online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laman</a:t>
            </a:r>
            <a:r>
              <a:rPr lang="en-US" dirty="0" smtClean="0"/>
              <a:t> BOS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www.bos.kemdikbud.go.id</a:t>
            </a:r>
            <a:r>
              <a:rPr lang="en-US" dirty="0" smtClean="0"/>
              <a:t>), Tim </a:t>
            </a:r>
            <a:r>
              <a:rPr lang="en-US" dirty="0" err="1" smtClean="0"/>
              <a:t>Manajemen</a:t>
            </a:r>
            <a:r>
              <a:rPr lang="en-US" dirty="0" smtClean="0"/>
              <a:t> BOS </a:t>
            </a:r>
            <a:r>
              <a:rPr lang="en-US" dirty="0" err="1" smtClean="0"/>
              <a:t>Kabupaten</a:t>
            </a:r>
            <a:r>
              <a:rPr lang="en-US" dirty="0" smtClean="0"/>
              <a:t>/Kota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meminta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tertulis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bank (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tembusan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)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menunda</a:t>
            </a:r>
            <a:r>
              <a:rPr lang="en-US" dirty="0" smtClean="0"/>
              <a:t> </a:t>
            </a:r>
            <a:r>
              <a:rPr lang="en-US" dirty="0" err="1" smtClean="0"/>
              <a:t>pengambilan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BOS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rekening</a:t>
            </a:r>
            <a:r>
              <a:rPr lang="en-US" dirty="0" smtClean="0"/>
              <a:t>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.</a:t>
            </a:r>
          </a:p>
          <a:p>
            <a:pPr marL="514350" indent="-514350" algn="l"/>
            <a:endParaRPr lang="en-US" dirty="0" smtClean="0"/>
          </a:p>
          <a:p>
            <a:pPr marL="514350" indent="-514350" algn="l"/>
            <a:endParaRPr lang="en-US" dirty="0" smtClean="0"/>
          </a:p>
          <a:p>
            <a:pPr marL="514350" indent="-514350" algn="l"/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PERBEDAAN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4040188" cy="1108075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SUMBANGAN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rgbClr val="FFC000"/>
                </a:solidFill>
              </a:rPr>
              <a:t>TIDAK DITENTUKAN BESAR DANA YANG DIHIMPUN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rgbClr val="FFC000"/>
                </a:solidFill>
              </a:rPr>
              <a:t>TIDAK DITENTUKAN WAKTU MASUKNYA DANA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rgbClr val="FFC000"/>
                </a:solidFill>
              </a:rPr>
              <a:t>TIDAK ADA SANKSI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rgbClr val="FFC000"/>
                </a:solidFill>
              </a:rPr>
              <a:t>TIDAK MEMAKSA/SUKARELA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rgbClr val="FFC000"/>
                </a:solidFill>
              </a:rPr>
              <a:t>TIDAK DIKAITKAN DENGAN EVENT KEGIATAN SEKOLAH (PPDB, ULANGAN, UJIAN, DLL.)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685800"/>
            <a:ext cx="4041775" cy="1184275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PUNGUTAN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00"/>
                </a:solidFill>
              </a:rPr>
              <a:t>DITENTUKAN BESAR DANA  YANG DIHIMPUN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00"/>
                </a:solidFill>
              </a:rPr>
              <a:t>DITENTUKAN WAKTU MASUKNYA DANA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00"/>
                </a:solidFill>
              </a:rPr>
              <a:t>ADA SANKSI/DISKRIMINASI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00"/>
                </a:solidFill>
              </a:rPr>
              <a:t>MEMAKSA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00"/>
                </a:solidFill>
              </a:rPr>
              <a:t>DIKAITKAN DENGAN EVENT KEGIATAN SEKOLAH (PPDB, ULANGAN, UJIAN, DLL.)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990599"/>
          </a:xfrm>
        </p:spPr>
        <p:txBody>
          <a:bodyPr>
            <a:noAutofit/>
          </a:bodyPr>
          <a:lstStyle/>
          <a:p>
            <a:r>
              <a:rPr lang="en-US" sz="3200" dirty="0" smtClean="0"/>
              <a:t>KRITERIA SEKOLAH YANG DITETAPKAN SEBAGAI SEKOLAH KECIL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600200"/>
            <a:ext cx="8534400" cy="4876800"/>
          </a:xfrm>
        </p:spPr>
        <p:txBody>
          <a:bodyPr>
            <a:normAutofit fontScale="92500"/>
          </a:bodyPr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DIPERUNTUKAN SEKOLAH YANG SISWANYA KURANG DARI 60 MEMENUHI KRITERIA :</a:t>
            </a:r>
          </a:p>
          <a:p>
            <a:pPr marL="514350" indent="-514350" algn="l">
              <a:buAutoNum type="arabicPeriod"/>
            </a:pPr>
            <a:r>
              <a:rPr lang="en-US" sz="2800" dirty="0" smtClean="0">
                <a:solidFill>
                  <a:schemeClr val="tx1"/>
                </a:solidFill>
              </a:rPr>
              <a:t>SD/SMP BERADA DI DAERAH 3 T (DAERAH KHUSUS YANG DITETAPKAN DENGAN SK MENTERI DESA, PDT DAN TRANSMIGRASI);</a:t>
            </a:r>
          </a:p>
          <a:p>
            <a:pPr marL="514350" indent="-514350" algn="l">
              <a:buAutoNum type="arabicPeriod"/>
            </a:pPr>
            <a:r>
              <a:rPr lang="en-US" sz="2800" dirty="0" smtClean="0">
                <a:solidFill>
                  <a:schemeClr val="tx1"/>
                </a:solidFill>
              </a:rPr>
              <a:t>SATAP, SDLB, SMPLB, SLB;</a:t>
            </a:r>
          </a:p>
          <a:p>
            <a:pPr marL="514350" indent="-514350" algn="l">
              <a:buAutoNum type="arabicPeriod"/>
            </a:pPr>
            <a:r>
              <a:rPr lang="en-US" sz="2800" dirty="0" smtClean="0">
                <a:solidFill>
                  <a:schemeClr val="tx1"/>
                </a:solidFill>
              </a:rPr>
              <a:t>SATDIK DI DAERAH KUMUH ATAU DAERAH PINGGIRAN YANG SERDIK TIDAK TERTAMPUNG;</a:t>
            </a:r>
          </a:p>
          <a:p>
            <a:pPr marL="514350" indent="-514350" algn="l">
              <a:buAutoNum type="arabicPeriod"/>
            </a:pPr>
            <a:r>
              <a:rPr lang="en-US" sz="2800" dirty="0" smtClean="0">
                <a:solidFill>
                  <a:schemeClr val="tx1"/>
                </a:solidFill>
              </a:rPr>
              <a:t>KHUSUS SEKOLAH SWASTA SUDAH MEMILIKI IZIN OPERASIONAL MINIMAL 3 TAHUN DAN BERSEDIA MEMBEBASKAN IURAN BAGI SELURUH PESERTA DIDIK.</a:t>
            </a:r>
          </a:p>
          <a:p>
            <a:pPr marL="514350" indent="-514350" algn="l"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838199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KRITERIA SEKOLAH KECIL TIDAK BERLAKU :</a:t>
            </a:r>
            <a:endParaRPr lang="en-US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447800"/>
            <a:ext cx="8382000" cy="5029200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SEKOLAH SWASTA YANG MENETAPKAN IURAN/</a:t>
            </a:r>
          </a:p>
          <a:p>
            <a:pPr marL="514350" indent="-514350" algn="l"/>
            <a:r>
              <a:rPr lang="en-US" dirty="0" smtClean="0">
                <a:solidFill>
                  <a:schemeClr val="tx1"/>
                </a:solidFill>
              </a:rPr>
              <a:t>	PUNGUTAN MAHAL;</a:t>
            </a:r>
          </a:p>
          <a:p>
            <a:pPr marL="514350" indent="-514350" algn="l"/>
            <a:r>
              <a:rPr lang="en-US" dirty="0" smtClean="0">
                <a:solidFill>
                  <a:schemeClr val="tx1"/>
                </a:solidFill>
              </a:rPr>
              <a:t>2.   SEKOLAH SWASTA YANG IZIN OPERASIONAL KURANG 3 TAHUN;</a:t>
            </a:r>
          </a:p>
          <a:p>
            <a:pPr marL="514350" indent="-514350" algn="l"/>
            <a:r>
              <a:rPr lang="en-US" dirty="0" smtClean="0">
                <a:solidFill>
                  <a:schemeClr val="tx1"/>
                </a:solidFill>
              </a:rPr>
              <a:t>3.   SEKOLAH YANG TIDAK DIMINATI MASYARAKAT SEKITAR  DAN MASIH TERDAPAT ALTERNATIF  SEKOLAH LAIN DI SEKITARNYA YANG MASIH DAPAT MENAMPUNG SERDIK;</a:t>
            </a:r>
          </a:p>
          <a:p>
            <a:pPr marL="514350" indent="-514350" algn="l"/>
            <a:r>
              <a:rPr lang="en-US" dirty="0" smtClean="0">
                <a:solidFill>
                  <a:schemeClr val="tx1"/>
                </a:solidFill>
              </a:rPr>
              <a:t>4.   SEKOLAH YANG SENGAJA MEMBATASI SERDIK;</a:t>
            </a:r>
          </a:p>
          <a:p>
            <a:pPr marL="514350" indent="-514350" algn="l"/>
            <a:r>
              <a:rPr lang="en-US" dirty="0" smtClean="0">
                <a:solidFill>
                  <a:schemeClr val="tx1"/>
                </a:solidFill>
              </a:rPr>
              <a:t>5.   SEKOLAH WASTA TIDAK BERSEDIA MENERIMA KEBIJAKAN ALOKASI MINIMAL.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1"/>
          <p:cNvSpPr/>
          <p:nvPr/>
        </p:nvSpPr>
        <p:spPr>
          <a:xfrm>
            <a:off x="304800" y="685800"/>
            <a:ext cx="3505200" cy="990600"/>
          </a:xfrm>
          <a:prstGeom prst="wedgeRectCallout">
            <a:avLst>
              <a:gd name="adj1" fmla="val -20412"/>
              <a:gd name="adj2" fmla="val 92277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ALUR PENETAPAN SEKOLAH KECIL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04800" y="2209800"/>
            <a:ext cx="1600200" cy="18288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SEKOLAH AJUKAN USULAN</a:t>
            </a:r>
            <a:endParaRPr 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362200" y="2286000"/>
            <a:ext cx="1752600" cy="17526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bg2">
                    <a:lumMod val="10000"/>
                  </a:schemeClr>
                </a:solidFill>
              </a:rPr>
              <a:t>VERIFIKASI</a:t>
            </a:r>
          </a:p>
          <a:p>
            <a:pPr algn="ctr"/>
            <a:r>
              <a:rPr lang="en-US" sz="2200" b="1" dirty="0" smtClean="0">
                <a:solidFill>
                  <a:schemeClr val="bg2">
                    <a:lumMod val="10000"/>
                  </a:schemeClr>
                </a:solidFill>
              </a:rPr>
              <a:t>USULAN</a:t>
            </a:r>
            <a:endParaRPr lang="en-US" sz="2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0" y="2362200"/>
            <a:ext cx="1981200" cy="1600200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REKOMENDASI OLEH TIM BOS KAB </a:t>
            </a:r>
            <a:endParaRPr lang="en-US" sz="20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7010400" y="2362200"/>
            <a:ext cx="1828800" cy="1600200"/>
          </a:xfrm>
          <a:prstGeom prst="round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DIUSULKAN KE TIM BOS PROVINSI</a:t>
            </a:r>
            <a:endParaRPr lang="en-US" sz="2200" b="1" dirty="0"/>
          </a:p>
        </p:txBody>
      </p:sp>
      <p:sp>
        <p:nvSpPr>
          <p:cNvPr id="7" name="Oval 6"/>
          <p:cNvSpPr/>
          <p:nvPr/>
        </p:nvSpPr>
        <p:spPr>
          <a:xfrm>
            <a:off x="6477000" y="4572000"/>
            <a:ext cx="2209800" cy="1828800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TIM PROVINSI MENERIMA/</a:t>
            </a:r>
          </a:p>
          <a:p>
            <a:pPr algn="ctr"/>
            <a:r>
              <a:rPr lang="en-US" sz="2000" b="1" dirty="0" smtClean="0"/>
              <a:t>MENOLAK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3352800" y="4572000"/>
            <a:ext cx="2438400" cy="18288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PROVINSI MENETAPKAN  DENGAN SK 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981200" y="2971800"/>
            <a:ext cx="304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191000" y="2971800"/>
            <a:ext cx="304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6629400" y="3048000"/>
            <a:ext cx="3048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315200" y="4114800"/>
            <a:ext cx="533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5943600" y="5105400"/>
            <a:ext cx="381000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371599"/>
          </a:xfrm>
        </p:spPr>
        <p:txBody>
          <a:bodyPr/>
          <a:lstStyle/>
          <a:p>
            <a:r>
              <a:rPr lang="en-US" dirty="0" smtClean="0"/>
              <a:t>TIM MANAJEMEN BOS SEKOLAH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752600"/>
            <a:ext cx="8382000" cy="4648200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AutoNum type="arabicPeriod"/>
              <a:tabLst>
                <a:tab pos="3760788" algn="l"/>
              </a:tabLst>
            </a:pPr>
            <a:r>
              <a:rPr lang="en-US" dirty="0" err="1" smtClean="0">
                <a:solidFill>
                  <a:schemeClr val="tx1"/>
                </a:solidFill>
              </a:rPr>
              <a:t>Penanggung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jawab</a:t>
            </a:r>
            <a:r>
              <a:rPr lang="en-US" dirty="0" smtClean="0">
                <a:solidFill>
                  <a:schemeClr val="tx1"/>
                </a:solidFill>
              </a:rPr>
              <a:t>	: </a:t>
            </a:r>
            <a:r>
              <a:rPr lang="en-US" dirty="0" err="1" smtClean="0">
                <a:solidFill>
                  <a:schemeClr val="tx1"/>
                </a:solidFill>
              </a:rPr>
              <a:t>Kepala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  <a:tabLst>
                <a:tab pos="3760788" algn="l"/>
              </a:tabLst>
            </a:pPr>
            <a:r>
              <a:rPr lang="en-US" dirty="0" err="1" smtClean="0">
                <a:solidFill>
                  <a:schemeClr val="tx1"/>
                </a:solidFill>
              </a:rPr>
              <a:t>Anggota</a:t>
            </a:r>
            <a:r>
              <a:rPr lang="en-US" dirty="0" smtClean="0">
                <a:solidFill>
                  <a:schemeClr val="tx1"/>
                </a:solidFill>
              </a:rPr>
              <a:t>	: </a:t>
            </a:r>
          </a:p>
          <a:p>
            <a:pPr marL="900113" indent="-369888" algn="l">
              <a:buAutoNum type="alphaLcPeriod"/>
              <a:tabLst>
                <a:tab pos="3760788" algn="l"/>
              </a:tabLst>
            </a:pPr>
            <a:r>
              <a:rPr lang="en-US" dirty="0" err="1" smtClean="0">
                <a:solidFill>
                  <a:schemeClr val="tx1"/>
                </a:solidFill>
              </a:rPr>
              <a:t>Bendahara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marL="900113" indent="-369888" algn="l">
              <a:buAutoNum type="alphaLcPeriod"/>
              <a:tabLst>
                <a:tab pos="37607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1 </a:t>
            </a:r>
            <a:r>
              <a:rPr lang="en-US" dirty="0" err="1" smtClean="0">
                <a:solidFill>
                  <a:schemeClr val="tx1"/>
                </a:solidFill>
              </a:rPr>
              <a:t>orang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unsur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orang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tua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peserta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luar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Komite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tabLst>
                <a:tab pos="3760788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3. 	Tim </a:t>
            </a:r>
            <a:r>
              <a:rPr lang="en-US" dirty="0" err="1" smtClean="0">
                <a:solidFill>
                  <a:schemeClr val="tx1"/>
                </a:solidFill>
              </a:rPr>
              <a:t>Manajemen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dibuat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tahunan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pada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awal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tahun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anggran</a:t>
            </a:r>
            <a:r>
              <a:rPr lang="en-US" dirty="0" smtClean="0">
                <a:solidFill>
                  <a:schemeClr val="tx1"/>
                </a:solidFill>
              </a:rPr>
              <a:t>)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SK </a:t>
            </a:r>
            <a:r>
              <a:rPr lang="en-US" dirty="0" err="1" smtClean="0">
                <a:solidFill>
                  <a:schemeClr val="tx1"/>
                </a:solidFill>
              </a:rPr>
              <a:t>Kepala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 err="1" smtClean="0">
                <a:solidFill>
                  <a:schemeClr val="tx1"/>
                </a:solidFill>
              </a:rPr>
              <a:t>Setiap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perubahan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anggota</a:t>
            </a:r>
            <a:r>
              <a:rPr lang="en-US" dirty="0" smtClean="0">
                <a:solidFill>
                  <a:schemeClr val="tx1"/>
                </a:solidFill>
              </a:rPr>
              <a:t> Tim </a:t>
            </a:r>
            <a:r>
              <a:rPr lang="en-US" dirty="0" err="1" smtClean="0">
                <a:solidFill>
                  <a:schemeClr val="tx1"/>
                </a:solidFill>
              </a:rPr>
              <a:t>Manajemen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harus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disertai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Berita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Serah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Terima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Pekerjaan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 algn="l">
              <a:buAutoNum type="arabicPeriod"/>
              <a:tabLst>
                <a:tab pos="3760788" algn="l"/>
              </a:tabLst>
            </a:pPr>
            <a:endParaRPr lang="en-US" dirty="0" smtClean="0"/>
          </a:p>
          <a:p>
            <a:pPr marL="514350" indent="-514350" algn="l">
              <a:buAutoNum type="arabicPeriod"/>
              <a:tabLst>
                <a:tab pos="3760788" algn="l"/>
              </a:tabLst>
            </a:pPr>
            <a:endParaRPr lang="en-US" dirty="0" smtClean="0"/>
          </a:p>
          <a:p>
            <a:pPr marL="514350" indent="-514350" algn="l">
              <a:buAutoNum type="arabicPeriod"/>
              <a:tabLst>
                <a:tab pos="3760788" algn="l"/>
              </a:tabLst>
            </a:pPr>
            <a:endParaRPr lang="en-US" dirty="0" smtClean="0"/>
          </a:p>
          <a:p>
            <a:pPr marL="514350" indent="-514350" algn="l">
              <a:buAutoNum type="arabicPeriod"/>
              <a:tabLst>
                <a:tab pos="3760788" algn="l"/>
              </a:tabLst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28600" y="762000"/>
            <a:ext cx="8610600" cy="990600"/>
          </a:xfrm>
          <a:solidFill>
            <a:schemeClr val="accent4">
              <a:lumMod val="1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MENGAPA PEMBINAAN BOS </a:t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HARUS RUTIN?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2286000"/>
            <a:ext cx="8382000" cy="4191000"/>
          </a:xfrm>
        </p:spPr>
        <p:txBody>
          <a:bodyPr>
            <a:normAutofit lnSpcReduction="10000"/>
          </a:bodyPr>
          <a:lstStyle/>
          <a:p>
            <a:pPr marL="3889375" indent="0" algn="r" eaLnBrk="1" hangingPunct="1">
              <a:buFontTx/>
              <a:buChar char="-"/>
            </a:pPr>
            <a:endParaRPr lang="en-US" sz="4000" b="1" dirty="0" smtClean="0">
              <a:solidFill>
                <a:schemeClr val="bg1"/>
              </a:solidFill>
            </a:endParaRPr>
          </a:p>
          <a:p>
            <a:pPr marL="3889375" indent="0" algn="r" eaLnBrk="1" hangingPunct="1">
              <a:buFontTx/>
              <a:buChar char="-"/>
            </a:pPr>
            <a:r>
              <a:rPr lang="en-US" sz="4000" b="1" dirty="0" smtClean="0">
                <a:solidFill>
                  <a:schemeClr val="bg1"/>
                </a:solidFill>
              </a:rPr>
              <a:t> DAK</a:t>
            </a:r>
            <a:endParaRPr lang="en-US" sz="4000" b="1" dirty="0" smtClean="0">
              <a:solidFill>
                <a:schemeClr val="bg1"/>
              </a:solidFill>
            </a:endParaRPr>
          </a:p>
          <a:p>
            <a:pPr marL="3889375" indent="0" algn="r" eaLnBrk="1" hangingPunct="1">
              <a:buFontTx/>
              <a:buChar char="-"/>
            </a:pPr>
            <a:r>
              <a:rPr lang="en-US" sz="4000" b="1" dirty="0" smtClean="0">
                <a:solidFill>
                  <a:schemeClr val="bg1"/>
                </a:solidFill>
              </a:rPr>
              <a:t> BOS</a:t>
            </a:r>
          </a:p>
          <a:p>
            <a:pPr marL="3052763" indent="0" algn="r" eaLnBrk="1" hangingPunct="1">
              <a:buFontTx/>
              <a:buChar char="-"/>
            </a:pP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BANSOS/BANTAH</a:t>
            </a:r>
          </a:p>
          <a:p>
            <a:pPr marL="3406775" indent="0" algn="r" eaLnBrk="1" hangingPunct="1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SARPRAS PENDIDIKAN</a:t>
            </a:r>
            <a:endParaRPr lang="en-US" sz="4000" b="1" dirty="0" smtClean="0">
              <a:solidFill>
                <a:schemeClr val="bg1"/>
              </a:solidFill>
            </a:endParaRPr>
          </a:p>
          <a:p>
            <a:pPr marL="3889375" indent="0" algn="r" eaLnBrk="1" hangingPunct="1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endParaRPr lang="en-US" sz="4000" dirty="0" smtClean="0">
              <a:solidFill>
                <a:srgbClr val="898989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04800" y="2514600"/>
            <a:ext cx="3200400" cy="3505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>
                <a:solidFill>
                  <a:schemeClr val="accent4">
                    <a:lumMod val="10000"/>
                  </a:schemeClr>
                </a:solidFill>
              </a:rPr>
              <a:t>KORUPSI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761999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TUGAS DAN TANGGUNG JAWAB </a:t>
            </a:r>
            <a:br>
              <a:rPr lang="en-US" sz="2800" b="1" dirty="0" smtClean="0"/>
            </a:br>
            <a:r>
              <a:rPr lang="en-US" sz="2800" b="1" dirty="0" smtClean="0"/>
              <a:t>TIM MANAJEMEN BOS SEKOLAH</a:t>
            </a: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8305800" cy="4953000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eriod"/>
            </a:pPr>
            <a:r>
              <a:rPr lang="en-US" dirty="0" err="1" smtClean="0">
                <a:solidFill>
                  <a:schemeClr val="tx1"/>
                </a:solidFill>
              </a:rPr>
              <a:t>Mengisi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mengirim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meng</a:t>
            </a:r>
            <a:r>
              <a:rPr lang="en-US" dirty="0" smtClean="0">
                <a:solidFill>
                  <a:schemeClr val="tx1"/>
                </a:solidFill>
              </a:rPr>
              <a:t>-update </a:t>
            </a:r>
            <a:r>
              <a:rPr lang="en-US" dirty="0" err="1" smtClean="0">
                <a:solidFill>
                  <a:schemeClr val="tx1"/>
                </a:solidFill>
              </a:rPr>
              <a:t>dapodik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lengkap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sistem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telah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disediakan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oleh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Kemdikbud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</a:p>
          <a:p>
            <a:pPr marL="811213" indent="-280988" algn="l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</a:rPr>
              <a:t>Form BOS-01A : Form </a:t>
            </a:r>
            <a:r>
              <a:rPr lang="en-US" sz="2800" dirty="0" err="1" smtClean="0">
                <a:solidFill>
                  <a:schemeClr val="tx1"/>
                </a:solidFill>
              </a:rPr>
              <a:t>Sekolah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811213" indent="-280988" algn="l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</a:rPr>
              <a:t>Form BOS-01B : Form </a:t>
            </a:r>
            <a:r>
              <a:rPr lang="en-US" sz="2800" dirty="0" err="1" smtClean="0">
                <a:solidFill>
                  <a:schemeClr val="tx1"/>
                </a:solidFill>
              </a:rPr>
              <a:t>Peserta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Didik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811213" indent="-280988" algn="l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</a:rPr>
              <a:t>Form BOS-01C : Form PTK</a:t>
            </a:r>
          </a:p>
          <a:p>
            <a:pPr marL="811213" indent="-280988" algn="l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</a:rPr>
              <a:t>Form BOS-01D : Form </a:t>
            </a:r>
            <a:r>
              <a:rPr lang="en-US" sz="2800" dirty="0" err="1" smtClean="0">
                <a:solidFill>
                  <a:schemeClr val="tx1"/>
                </a:solidFill>
              </a:rPr>
              <a:t>Sarana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Prasarana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811213" indent="-280988" algn="l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</a:rPr>
              <a:t>Form BOS-01E : Form </a:t>
            </a:r>
            <a:r>
              <a:rPr lang="en-US" sz="2800" dirty="0" err="1" smtClean="0">
                <a:solidFill>
                  <a:schemeClr val="tx1"/>
                </a:solidFill>
              </a:rPr>
              <a:t>Rombel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Sekolah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Pel</a:t>
            </a:r>
            <a:r>
              <a:rPr lang="en-US" sz="2800" dirty="0" smtClean="0">
                <a:solidFill>
                  <a:schemeClr val="tx1"/>
                </a:solidFill>
              </a:rPr>
              <a:t> KTSP</a:t>
            </a:r>
          </a:p>
          <a:p>
            <a:pPr marL="811213" indent="-280988" algn="l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</a:rPr>
              <a:t>Form BOS-01F : Form </a:t>
            </a:r>
            <a:r>
              <a:rPr lang="en-US" sz="2800" dirty="0" err="1" smtClean="0">
                <a:solidFill>
                  <a:schemeClr val="tx1"/>
                </a:solidFill>
              </a:rPr>
              <a:t>Rombel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Sekolah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Pel</a:t>
            </a:r>
            <a:r>
              <a:rPr lang="en-US" sz="2800" dirty="0" smtClean="0">
                <a:solidFill>
                  <a:schemeClr val="tx1"/>
                </a:solidFill>
              </a:rPr>
              <a:t> KK 2013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4571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143000"/>
            <a:ext cx="8610600" cy="5257800"/>
          </a:xfrm>
        </p:spPr>
        <p:txBody>
          <a:bodyPr>
            <a:normAutofit/>
          </a:bodyPr>
          <a:lstStyle/>
          <a:p>
            <a:pPr marL="514350" indent="-514350" algn="l">
              <a:buAutoNum type="alphaLcPeriod" startAt="2"/>
            </a:pPr>
            <a:r>
              <a:rPr lang="en-US" dirty="0" err="1" smtClean="0">
                <a:solidFill>
                  <a:schemeClr val="tx1"/>
                </a:solidFill>
              </a:rPr>
              <a:t>Memastikan</a:t>
            </a:r>
            <a:r>
              <a:rPr lang="en-US" dirty="0" smtClean="0">
                <a:solidFill>
                  <a:schemeClr val="tx1"/>
                </a:solidFill>
              </a:rPr>
              <a:t> data yang </a:t>
            </a:r>
            <a:r>
              <a:rPr lang="en-US" dirty="0" err="1" smtClean="0">
                <a:solidFill>
                  <a:schemeClr val="tx1"/>
                </a:solidFill>
              </a:rPr>
              <a:t>masuk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Dapodik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sesuai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konsidi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riil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satuan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</a:p>
          <a:p>
            <a:pPr marL="514350" indent="-514350" algn="l">
              <a:buAutoNum type="alphaLcPeriod" startAt="2"/>
            </a:pPr>
            <a:r>
              <a:rPr lang="en-US" dirty="0" err="1" smtClean="0">
                <a:solidFill>
                  <a:schemeClr val="tx1"/>
                </a:solidFill>
              </a:rPr>
              <a:t>Memverifikasi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jumlah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diterima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data </a:t>
            </a:r>
            <a:r>
              <a:rPr lang="en-US" dirty="0" err="1" smtClean="0">
                <a:solidFill>
                  <a:schemeClr val="tx1"/>
                </a:solidFill>
              </a:rPr>
              <a:t>peserta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didik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ada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</a:p>
          <a:p>
            <a:pPr marL="514350" indent="-514350" algn="l">
              <a:buAutoNum type="alphaLcPeriod" startAt="2"/>
            </a:pPr>
            <a:r>
              <a:rPr lang="en-US" dirty="0" err="1" smtClean="0">
                <a:solidFill>
                  <a:schemeClr val="tx1"/>
                </a:solidFill>
              </a:rPr>
              <a:t>Mengumumkan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besar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diterima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dikelola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oleh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satuan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RKAS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pengumumn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ditandatangani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oleh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Kepala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Bendahara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Ketua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Komite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Sekolah</a:t>
            </a:r>
            <a:r>
              <a:rPr lang="en-US" dirty="0" smtClean="0">
                <a:solidFill>
                  <a:schemeClr val="tx1"/>
                </a:solidFill>
              </a:rPr>
              <a:t> (Form BOS-03)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4571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066800"/>
            <a:ext cx="8610600" cy="5410200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lphaLcPeriod" startAt="5"/>
            </a:pPr>
            <a:r>
              <a:rPr lang="en-US" dirty="0" err="1" smtClean="0">
                <a:solidFill>
                  <a:schemeClr val="tx1"/>
                </a:solidFill>
              </a:rPr>
              <a:t>Mengumumkan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pengumuman</a:t>
            </a:r>
            <a:r>
              <a:rPr lang="en-US" dirty="0" smtClean="0">
                <a:solidFill>
                  <a:schemeClr val="tx1"/>
                </a:solidFill>
              </a:rPr>
              <a:t> (form BOS-04, </a:t>
            </a:r>
            <a:r>
              <a:rPr lang="en-US" dirty="0" err="1" smtClean="0">
                <a:solidFill>
                  <a:schemeClr val="tx1"/>
                </a:solidFill>
              </a:rPr>
              <a:t>atau</a:t>
            </a:r>
            <a:r>
              <a:rPr lang="en-US" dirty="0" smtClean="0">
                <a:solidFill>
                  <a:schemeClr val="tx1"/>
                </a:solidFill>
              </a:rPr>
              <a:t> form BOS-K3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BOS-07)</a:t>
            </a:r>
          </a:p>
          <a:p>
            <a:pPr marL="514350" indent="-514350" algn="l">
              <a:buAutoNum type="alphaLcPeriod" startAt="5"/>
            </a:pPr>
            <a:r>
              <a:rPr lang="en-US" dirty="0" err="1" smtClean="0">
                <a:solidFill>
                  <a:schemeClr val="tx1"/>
                </a:solidFill>
              </a:rPr>
              <a:t>Menginformasikan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tertulis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rekapitulasi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penerimaan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kepada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orang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tua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peserta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setiap</a:t>
            </a:r>
            <a:r>
              <a:rPr lang="en-US" dirty="0" smtClean="0">
                <a:solidFill>
                  <a:schemeClr val="tx1"/>
                </a:solidFill>
              </a:rPr>
              <a:t> semester </a:t>
            </a:r>
            <a:r>
              <a:rPr lang="en-US" dirty="0" err="1" smtClean="0">
                <a:solidFill>
                  <a:schemeClr val="tx1"/>
                </a:solidFill>
              </a:rPr>
              <a:t>bersamaan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pertemuan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orang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tua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peserta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satuan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penerimaan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rapor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</a:p>
          <a:p>
            <a:pPr marL="514350" indent="-514350" algn="l">
              <a:buAutoNum type="alphaLcPeriod" startAt="5"/>
            </a:pPr>
            <a:r>
              <a:rPr lang="en-US" dirty="0" err="1" smtClean="0">
                <a:solidFill>
                  <a:schemeClr val="tx1"/>
                </a:solidFill>
              </a:rPr>
              <a:t>Bertanggung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jawab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formal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material </a:t>
            </a:r>
            <a:r>
              <a:rPr lang="en-US" dirty="0" err="1" smtClean="0">
                <a:solidFill>
                  <a:schemeClr val="tx1"/>
                </a:solidFill>
              </a:rPr>
              <a:t>atas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yang </a:t>
            </a:r>
            <a:r>
              <a:rPr lang="en-US" dirty="0" err="1" smtClean="0">
                <a:solidFill>
                  <a:schemeClr val="tx1"/>
                </a:solidFill>
              </a:rPr>
              <a:t>diterima</a:t>
            </a:r>
            <a:r>
              <a:rPr lang="en-US" dirty="0" smtClean="0"/>
              <a:t>;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5333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562600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lphaLcPeriod" startAt="8"/>
            </a:pPr>
            <a:r>
              <a:rPr lang="en-US" dirty="0" err="1" smtClean="0">
                <a:solidFill>
                  <a:schemeClr val="tx1"/>
                </a:solidFill>
              </a:rPr>
              <a:t>Membuat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menandatangani</a:t>
            </a:r>
            <a:r>
              <a:rPr lang="en-US" dirty="0" smtClean="0">
                <a:solidFill>
                  <a:schemeClr val="tx1"/>
                </a:solidFill>
              </a:rPr>
              <a:t> form register </a:t>
            </a:r>
            <a:r>
              <a:rPr lang="en-US" dirty="0" err="1" smtClean="0">
                <a:solidFill>
                  <a:schemeClr val="tx1"/>
                </a:solidFill>
              </a:rPr>
              <a:t>penutupan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berita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pemeriksaan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kas</a:t>
            </a:r>
            <a:r>
              <a:rPr lang="en-US" dirty="0" smtClean="0">
                <a:solidFill>
                  <a:schemeClr val="tx1"/>
                </a:solidFill>
              </a:rPr>
              <a:t> (form BOS-K7B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BOS-K7C);</a:t>
            </a:r>
          </a:p>
          <a:p>
            <a:pPr marL="514350" indent="-514350" algn="l">
              <a:buAutoNum type="alphaLcPeriod" startAt="8"/>
            </a:pPr>
            <a:r>
              <a:rPr lang="en-US" dirty="0" err="1" smtClean="0">
                <a:solidFill>
                  <a:schemeClr val="tx1"/>
                </a:solidFill>
              </a:rPr>
              <a:t>Membuat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laporan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realisasi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triwulanan</a:t>
            </a:r>
            <a:r>
              <a:rPr lang="en-US" dirty="0" smtClean="0">
                <a:solidFill>
                  <a:schemeClr val="tx1"/>
                </a:solidFill>
              </a:rPr>
              <a:t> (form BOS-K7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BOS-K7A)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tiap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akhir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triwulan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sebagai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pertanggung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jawaban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disimpan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satuan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keperluan</a:t>
            </a:r>
            <a:r>
              <a:rPr lang="en-US" dirty="0" smtClean="0">
                <a:solidFill>
                  <a:schemeClr val="tx1"/>
                </a:solidFill>
              </a:rPr>
              <a:t> monitoring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audit;</a:t>
            </a:r>
          </a:p>
          <a:p>
            <a:pPr marL="514350" indent="-514350" algn="l">
              <a:buAutoNum type="alphaLcPeriod" startAt="8"/>
            </a:pPr>
            <a:r>
              <a:rPr lang="en-US" dirty="0" err="1" smtClean="0">
                <a:solidFill>
                  <a:schemeClr val="tx1"/>
                </a:solidFill>
              </a:rPr>
              <a:t>Memasukkan</a:t>
            </a:r>
            <a:r>
              <a:rPr lang="en-US" dirty="0" smtClean="0">
                <a:solidFill>
                  <a:schemeClr val="tx1"/>
                </a:solidFill>
              </a:rPr>
              <a:t> data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setiap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triwulan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sistem</a:t>
            </a:r>
            <a:r>
              <a:rPr lang="en-US" dirty="0" smtClean="0">
                <a:solidFill>
                  <a:schemeClr val="tx1"/>
                </a:solidFill>
              </a:rPr>
              <a:t> online </a:t>
            </a:r>
            <a:r>
              <a:rPr lang="en-US" dirty="0" err="1" smtClean="0">
                <a:solidFill>
                  <a:schemeClr val="tx1"/>
                </a:solidFill>
              </a:rPr>
              <a:t>melalui</a:t>
            </a:r>
            <a:r>
              <a:rPr lang="en-US" dirty="0" smtClean="0">
                <a:solidFill>
                  <a:schemeClr val="tx1"/>
                </a:solidFill>
              </a:rPr>
              <a:t> www.bos.kemdikbud.go.id;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6095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066800"/>
            <a:ext cx="8534400" cy="5334000"/>
          </a:xfrm>
        </p:spPr>
        <p:txBody>
          <a:bodyPr/>
          <a:lstStyle/>
          <a:p>
            <a:pPr marL="514350" indent="-514350" algn="l">
              <a:buAutoNum type="alphaLcPeriod" startAt="11"/>
            </a:pPr>
            <a:r>
              <a:rPr lang="en-US" dirty="0" err="1" smtClean="0">
                <a:solidFill>
                  <a:schemeClr val="tx1"/>
                </a:solidFill>
              </a:rPr>
              <a:t>Membuat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laporan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tahunan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merupakan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kompilasi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laporan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tiap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triwulan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diserahkan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</a:t>
            </a:r>
            <a:r>
              <a:rPr lang="en-US" dirty="0" smtClean="0">
                <a:solidFill>
                  <a:schemeClr val="tx1"/>
                </a:solidFill>
              </a:rPr>
              <a:t> SKPD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Kabupaten</a:t>
            </a:r>
            <a:r>
              <a:rPr lang="en-US" dirty="0" smtClean="0">
                <a:solidFill>
                  <a:schemeClr val="tx1"/>
                </a:solidFill>
              </a:rPr>
              <a:t>/Kota paling </a:t>
            </a:r>
            <a:r>
              <a:rPr lang="en-US" dirty="0" err="1" smtClean="0">
                <a:solidFill>
                  <a:schemeClr val="tx1"/>
                </a:solidFill>
              </a:rPr>
              <a:t>lambat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tanggal</a:t>
            </a:r>
            <a:r>
              <a:rPr lang="en-US" dirty="0" smtClean="0">
                <a:solidFill>
                  <a:schemeClr val="tx1"/>
                </a:solidFill>
              </a:rPr>
              <a:t> 5 </a:t>
            </a:r>
            <a:r>
              <a:rPr lang="en-US" dirty="0" err="1" smtClean="0">
                <a:solidFill>
                  <a:schemeClr val="tx1"/>
                </a:solidFill>
              </a:rPr>
              <a:t>Januari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tahun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berikutnya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</a:p>
          <a:p>
            <a:pPr marL="514350" indent="-514350" algn="l">
              <a:buAutoNum type="alphaLcPeriod" startAt="11"/>
            </a:pPr>
            <a:r>
              <a:rPr lang="en-US" dirty="0" err="1" smtClean="0">
                <a:solidFill>
                  <a:schemeClr val="tx1"/>
                </a:solidFill>
              </a:rPr>
              <a:t>Melakukan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pembukuan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tertib</a:t>
            </a:r>
            <a:r>
              <a:rPr lang="en-US" dirty="0" smtClean="0">
                <a:solidFill>
                  <a:schemeClr val="tx1"/>
                </a:solidFill>
              </a:rPr>
              <a:t> (form BOS-K3, BOS-K4, BOS-K5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BOS-K6);</a:t>
            </a:r>
          </a:p>
          <a:p>
            <a:pPr marL="514350" indent="-514350" algn="l">
              <a:buAutoNum type="alphaLcPeriod" startAt="11"/>
            </a:pPr>
            <a:r>
              <a:rPr lang="en-US" dirty="0" err="1" smtClean="0">
                <a:solidFill>
                  <a:schemeClr val="tx1"/>
                </a:solidFill>
              </a:rPr>
              <a:t>Memberikan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layanan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penanganan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pengaduan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masyarakat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4571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lanjutan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990600"/>
            <a:ext cx="8305800" cy="5486400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lphaLcPeriod" startAt="14"/>
            </a:pPr>
            <a:r>
              <a:rPr lang="en-US" dirty="0" err="1" smtClean="0">
                <a:solidFill>
                  <a:schemeClr val="tx1"/>
                </a:solidFill>
              </a:rPr>
              <a:t>Memasang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spanduk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satuan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terkait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bebas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pungutan</a:t>
            </a:r>
            <a:r>
              <a:rPr lang="en-US" dirty="0" smtClean="0">
                <a:solidFill>
                  <a:schemeClr val="tx1"/>
                </a:solidFill>
              </a:rPr>
              <a:t> (form BOS-05), </a:t>
            </a:r>
            <a:r>
              <a:rPr lang="en-US" dirty="0" err="1" smtClean="0">
                <a:solidFill>
                  <a:schemeClr val="tx1"/>
                </a:solidFill>
              </a:rPr>
              <a:t>terutama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menjelang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selama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masa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penerimaan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peserta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baru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</a:p>
          <a:p>
            <a:pPr marL="514350" indent="-514350" algn="l">
              <a:buAutoNum type="alphaLcPeriod" startAt="14"/>
            </a:pPr>
            <a:r>
              <a:rPr lang="en-US" dirty="0" err="1" smtClean="0">
                <a:solidFill>
                  <a:schemeClr val="tx1"/>
                </a:solidFill>
              </a:rPr>
              <a:t>Bagi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satuan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negeri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wajib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melaporkan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hasil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pembelian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barang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investasi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dana</a:t>
            </a:r>
            <a:r>
              <a:rPr lang="en-US" dirty="0" smtClean="0">
                <a:solidFill>
                  <a:schemeClr val="tx1"/>
                </a:solidFill>
              </a:rPr>
              <a:t> BOS </a:t>
            </a:r>
            <a:r>
              <a:rPr lang="en-US" dirty="0" err="1" smtClean="0">
                <a:solidFill>
                  <a:schemeClr val="tx1"/>
                </a:solidFill>
              </a:rPr>
              <a:t>ke</a:t>
            </a:r>
            <a:r>
              <a:rPr lang="en-US" dirty="0" smtClean="0">
                <a:solidFill>
                  <a:schemeClr val="tx1"/>
                </a:solidFill>
              </a:rPr>
              <a:t> SKPD </a:t>
            </a:r>
            <a:r>
              <a:rPr lang="en-US" dirty="0" err="1" smtClean="0">
                <a:solidFill>
                  <a:schemeClr val="tx1"/>
                </a:solidFill>
              </a:rPr>
              <a:t>Kabupaten</a:t>
            </a:r>
            <a:r>
              <a:rPr lang="en-US" dirty="0" smtClean="0">
                <a:solidFill>
                  <a:schemeClr val="tx1"/>
                </a:solidFill>
              </a:rPr>
              <a:t>/Kota;</a:t>
            </a:r>
          </a:p>
          <a:p>
            <a:pPr marL="514350" indent="-514350" algn="l">
              <a:buAutoNum type="alphaLcPeriod" startAt="14"/>
            </a:pPr>
            <a:r>
              <a:rPr lang="en-US" dirty="0" err="1" smtClean="0">
                <a:solidFill>
                  <a:schemeClr val="tx1"/>
                </a:solidFill>
              </a:rPr>
              <a:t>Menandatangani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surat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pernyataan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tanggung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jawab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menyatakan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bahwa</a:t>
            </a:r>
            <a:r>
              <a:rPr lang="en-US" dirty="0" smtClean="0">
                <a:solidFill>
                  <a:schemeClr val="tx1"/>
                </a:solidFill>
              </a:rPr>
              <a:t> BOS yang </a:t>
            </a:r>
            <a:r>
              <a:rPr lang="en-US" dirty="0" err="1" smtClean="0">
                <a:solidFill>
                  <a:schemeClr val="tx1"/>
                </a:solidFill>
              </a:rPr>
              <a:t>diterima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digunakan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sesuai</a:t>
            </a:r>
            <a:r>
              <a:rPr lang="en-US" dirty="0" smtClean="0">
                <a:solidFill>
                  <a:schemeClr val="tx1"/>
                </a:solidFill>
              </a:rPr>
              <a:t> NPH BOS (</a:t>
            </a:r>
          </a:p>
          <a:p>
            <a:pPr marL="514350" indent="-514350" algn="l"/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err="1" smtClean="0">
                <a:solidFill>
                  <a:schemeClr val="tx1"/>
                </a:solidFill>
              </a:rPr>
              <a:t>lampiran</a:t>
            </a:r>
            <a:r>
              <a:rPr lang="en-US" dirty="0" smtClean="0">
                <a:solidFill>
                  <a:schemeClr val="tx1"/>
                </a:solidFill>
              </a:rPr>
              <a:t> form BOS-K7)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PENGGUNAAN DANA BOS (13 BUTIR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Pengembangan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perpustakaan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Kegiatan</a:t>
            </a:r>
            <a:r>
              <a:rPr lang="en-US" dirty="0" smtClean="0">
                <a:solidFill>
                  <a:srgbClr val="FFFF00"/>
                </a:solidFill>
              </a:rPr>
              <a:t> PPDB</a:t>
            </a: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Kegiatan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pembelajaran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ektrakurikuler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Kegiatan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ulangan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ujian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Pembelian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bahan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habis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pakai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Langganan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daya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jasa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Perawatan</a:t>
            </a:r>
            <a:r>
              <a:rPr lang="en-US" dirty="0" smtClean="0">
                <a:solidFill>
                  <a:srgbClr val="FFFF00"/>
                </a:solidFill>
              </a:rPr>
              <a:t>/rehab </a:t>
            </a:r>
            <a:r>
              <a:rPr lang="en-US" dirty="0" err="1" smtClean="0">
                <a:solidFill>
                  <a:srgbClr val="FFFF00"/>
                </a:solidFill>
              </a:rPr>
              <a:t>ringan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sanitasi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sekolah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755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>
                <a:solidFill>
                  <a:srgbClr val="FFC000"/>
                </a:solidFill>
              </a:rPr>
              <a:t>lanjutan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8. </a:t>
            </a:r>
            <a:r>
              <a:rPr lang="en-US" dirty="0" err="1" smtClean="0">
                <a:solidFill>
                  <a:srgbClr val="FFFF00"/>
                </a:solidFill>
              </a:rPr>
              <a:t>Pembayaran</a:t>
            </a:r>
            <a:r>
              <a:rPr lang="en-US" dirty="0" smtClean="0">
                <a:solidFill>
                  <a:srgbClr val="FFFF00"/>
                </a:solidFill>
              </a:rPr>
              <a:t> honorarium </a:t>
            </a:r>
            <a:r>
              <a:rPr lang="en-US" dirty="0" err="1" smtClean="0">
                <a:solidFill>
                  <a:srgbClr val="FFFF00"/>
                </a:solidFill>
              </a:rPr>
              <a:t>bulanan</a:t>
            </a:r>
            <a:endParaRPr lang="en-US" dirty="0" smtClean="0">
              <a:solidFill>
                <a:srgbClr val="FFFF00"/>
              </a:solidFill>
            </a:endParaRPr>
          </a:p>
          <a:p>
            <a:pPr marL="404813" indent="-404813">
              <a:buNone/>
            </a:pPr>
            <a:r>
              <a:rPr lang="en-US" dirty="0" smtClean="0">
                <a:solidFill>
                  <a:srgbClr val="FFFF00"/>
                </a:solidFill>
              </a:rPr>
              <a:t>9. </a:t>
            </a:r>
            <a:r>
              <a:rPr lang="en-US" dirty="0" err="1" smtClean="0">
                <a:solidFill>
                  <a:srgbClr val="FFFF00"/>
                </a:solidFill>
              </a:rPr>
              <a:t>Pengembangan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profesi</a:t>
            </a:r>
            <a:r>
              <a:rPr lang="en-US" dirty="0" smtClean="0">
                <a:solidFill>
                  <a:srgbClr val="FFFF00"/>
                </a:solidFill>
              </a:rPr>
              <a:t> guru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tenaga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kependidikan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10. </a:t>
            </a:r>
            <a:r>
              <a:rPr lang="en-US" dirty="0" err="1" smtClean="0">
                <a:solidFill>
                  <a:srgbClr val="FFFF00"/>
                </a:solidFill>
              </a:rPr>
              <a:t>Membantu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peserta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didik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miskin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11. </a:t>
            </a:r>
            <a:r>
              <a:rPr lang="en-US" dirty="0" err="1" smtClean="0">
                <a:solidFill>
                  <a:srgbClr val="FFFF00"/>
                </a:solidFill>
              </a:rPr>
              <a:t>Pembiayaan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pengelolaan</a:t>
            </a:r>
            <a:r>
              <a:rPr lang="en-US" dirty="0" smtClean="0">
                <a:solidFill>
                  <a:srgbClr val="FFFF00"/>
                </a:solidFill>
              </a:rPr>
              <a:t> BOS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12. </a:t>
            </a:r>
            <a:r>
              <a:rPr lang="en-US" dirty="0" err="1" smtClean="0">
                <a:solidFill>
                  <a:srgbClr val="FFFF00"/>
                </a:solidFill>
              </a:rPr>
              <a:t>Pembelian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perawatan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komputer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13. </a:t>
            </a:r>
            <a:r>
              <a:rPr lang="en-US" dirty="0" err="1" smtClean="0">
                <a:solidFill>
                  <a:srgbClr val="FFFF00"/>
                </a:solidFill>
              </a:rPr>
              <a:t>Biaya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lainnya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setelah</a:t>
            </a:r>
            <a:r>
              <a:rPr lang="en-US" dirty="0" smtClean="0">
                <a:solidFill>
                  <a:srgbClr val="FFFF00"/>
                </a:solidFill>
              </a:rPr>
              <a:t> No. 1 – 12 </a:t>
            </a:r>
            <a:r>
              <a:rPr lang="en-US" dirty="0" err="1" smtClean="0">
                <a:solidFill>
                  <a:srgbClr val="FFFF00"/>
                </a:solidFill>
              </a:rPr>
              <a:t>terpenuhi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AutoNum type="arabicPeriod"/>
            </a:pP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51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>
                    <a:lumMod val="85000"/>
                  </a:schemeClr>
                </a:solidFill>
              </a:rPr>
              <a:t>LARANGAN BOS (15 BUTIR)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Disimpan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dibungakan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Dipinjamkan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Membeli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software</a:t>
            </a: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Kegiatan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tidak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prioritas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Iuran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kegiatan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Membayar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bonus/transport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rutin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guru</a:t>
            </a:r>
          </a:p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Membeli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seragam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guru/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siswa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utk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pribadi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kecuali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siswa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miskin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31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15000"/>
          </a:xfrm>
        </p:spPr>
        <p:txBody>
          <a:bodyPr>
            <a:normAutofit fontScale="70000" lnSpcReduction="20000"/>
          </a:bodyPr>
          <a:lstStyle/>
          <a:p>
            <a:pPr marL="0" indent="165100">
              <a:lnSpc>
                <a:spcPct val="120000"/>
              </a:lnSpc>
              <a:buNone/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</a:rPr>
              <a:t>8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r>
              <a:rPr lang="en-US" sz="36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Rehab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sedang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dan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berat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0" indent="165100">
              <a:lnSpc>
                <a:spcPct val="120000"/>
              </a:lnSpc>
              <a:buNone/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</a:rPr>
              <a:t>9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Membangun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gedung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10.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Membeli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LKS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11.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Menanam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saham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12.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Membiayai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kegiatan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yang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telah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dibiayai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pemerintah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13.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Membiayai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kegiatan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tidak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ada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kaitannya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dengan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    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operasional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sekolah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404813" indent="-404813">
              <a:lnSpc>
                <a:spcPct val="120000"/>
              </a:lnSpc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14.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Membiayai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pelatihan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yang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diselenggarakan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oleh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  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lembaga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 di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luar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Dinas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pendidikan</a:t>
            </a:r>
            <a:endParaRPr lang="en-US" sz="36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404813" indent="-404813">
              <a:lnSpc>
                <a:spcPct val="120000"/>
              </a:lnSpc>
              <a:buNone/>
            </a:pP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15.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Membayar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honorarium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kepada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PTK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atas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tugas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/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kegiatan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yang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menjadi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tusi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termasuk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pembayaran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honor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bagi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panitia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untuk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kegiatan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yang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menjadi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tupoksi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satuan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bg1">
                    <a:lumMod val="85000"/>
                  </a:schemeClr>
                </a:solidFill>
              </a:rPr>
              <a:t>pendidikan</a:t>
            </a:r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</a:rPr>
              <a:t>/guru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3208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7772400" cy="990599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HINDARI :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0"/>
            <a:ext cx="8610600" cy="4800600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MARK UP HARGA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PENGGELAPAN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DUPLIKASI ANGGARAN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SUAP/GRATIFIKASI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KEGIATAN FIKTIF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TIDAK SESUAI JUKNIS/TIDAK ADA DALAM RKAS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TIDAK MEMBAYAR PAJAK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TIDAK/TELAT MELAKUKAN LPJ</a:t>
            </a:r>
          </a:p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LPJ TIDAK DIDUKUNG BUKTI FISIK YANG SAH/ MENYAKINKAN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7772400" cy="2209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TUGAS POKOK GURU </a:t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1.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sz="3200" dirty="0" smtClean="0">
                <a:solidFill>
                  <a:srgbClr val="FFC000"/>
                </a:solidFill>
              </a:rPr>
              <a:t>UU NO 14 TAHUN 2005 TENTANG GURU</a:t>
            </a:r>
            <a:br>
              <a:rPr lang="en-US" sz="3200" dirty="0" smtClean="0">
                <a:solidFill>
                  <a:srgbClr val="FFC000"/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2.  PP NO 74 TAHUN 2008 TENTANG GURU 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71800"/>
            <a:ext cx="7848600" cy="2667000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Merencanakan</a:t>
            </a:r>
            <a:r>
              <a:rPr lang="en-US" dirty="0" smtClean="0">
                <a:solidFill>
                  <a:srgbClr val="FFFF00"/>
                </a:solidFill>
              </a:rPr>
              <a:t> program</a:t>
            </a:r>
          </a:p>
          <a:p>
            <a:pPr marL="514350" indent="-514350" algn="l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Melaksanakan</a:t>
            </a:r>
            <a:r>
              <a:rPr lang="en-US" dirty="0" smtClean="0">
                <a:solidFill>
                  <a:srgbClr val="FFFF00"/>
                </a:solidFill>
              </a:rPr>
              <a:t> program</a:t>
            </a:r>
          </a:p>
          <a:p>
            <a:pPr marL="514350" indent="-514350" algn="l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Mengevaluasi</a:t>
            </a:r>
            <a:r>
              <a:rPr lang="en-US" dirty="0" smtClean="0">
                <a:solidFill>
                  <a:srgbClr val="FFFF00"/>
                </a:solidFill>
              </a:rPr>
              <a:t> program</a:t>
            </a:r>
          </a:p>
          <a:p>
            <a:pPr marL="514350" indent="-514350" algn="l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Membimbing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siswa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 algn="l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Melaksanakan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tugas</a:t>
            </a:r>
            <a:r>
              <a:rPr lang="en-US" dirty="0" smtClean="0">
                <a:solidFill>
                  <a:srgbClr val="FFFF00"/>
                </a:solidFill>
              </a:rPr>
              <a:t> lain</a:t>
            </a:r>
          </a:p>
          <a:p>
            <a:pPr marL="514350" indent="-514350" algn="l"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MELAKSANAKAN TUGAS LAIN </a:t>
            </a:r>
            <a:br>
              <a:rPr lang="en-US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en-US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MENURUT PERMENPAN-RB </a:t>
            </a:r>
            <a:br>
              <a:rPr lang="en-US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en-US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NOMOR 19 TAHUN 2009</a:t>
            </a:r>
            <a:endParaRPr lang="en-US" sz="4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8153400" cy="3429000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KEPALA SEKOLAH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WAKIL KEPALA SEKOLAH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GURU KELAS/WALI KELAS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KEPALA LABORATORIUM</a:t>
            </a: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KEPALA PERPUSTAKAAN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8381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MEKANISME PEMBELIAN BARANG/JASA DI SATUAN PENDIDIKAN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676400"/>
            <a:ext cx="8686800" cy="4876800"/>
          </a:xfrm>
        </p:spPr>
        <p:txBody>
          <a:bodyPr/>
          <a:lstStyle/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Menggunakan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prinsip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keterbukaan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ekonomis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dalam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menentukan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barang</a:t>
            </a:r>
            <a:r>
              <a:rPr lang="en-US" dirty="0" smtClean="0">
                <a:solidFill>
                  <a:srgbClr val="FFFF00"/>
                </a:solidFill>
              </a:rPr>
              <a:t>/</a:t>
            </a:r>
            <a:r>
              <a:rPr lang="en-US" dirty="0" err="1" smtClean="0">
                <a:solidFill>
                  <a:srgbClr val="FFFF00"/>
                </a:solidFill>
              </a:rPr>
              <a:t>jasa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tempat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pembeliannya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sesuai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peraturan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perundangan</a:t>
            </a:r>
            <a:r>
              <a:rPr lang="en-US" dirty="0" smtClean="0">
                <a:solidFill>
                  <a:srgbClr val="FFFF00"/>
                </a:solidFill>
              </a:rPr>
              <a:t> yang </a:t>
            </a:r>
            <a:r>
              <a:rPr lang="en-US" dirty="0" err="1" smtClean="0">
                <a:solidFill>
                  <a:srgbClr val="FFFF00"/>
                </a:solidFill>
              </a:rPr>
              <a:t>berlaku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cara</a:t>
            </a:r>
            <a:r>
              <a:rPr lang="en-US" dirty="0" smtClean="0">
                <a:solidFill>
                  <a:srgbClr val="FFFF00"/>
                </a:solidFill>
              </a:rPr>
              <a:t> :</a:t>
            </a:r>
          </a:p>
          <a:p>
            <a:pPr marL="811213" indent="-280988" algn="l">
              <a:buFontTx/>
              <a:buChar char="-"/>
            </a:pPr>
            <a:r>
              <a:rPr lang="en-US" dirty="0" err="1" smtClean="0">
                <a:solidFill>
                  <a:srgbClr val="FFFF00"/>
                </a:solidFill>
              </a:rPr>
              <a:t>Membandingkan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harga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penawaran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dari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penyedia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barang</a:t>
            </a:r>
            <a:r>
              <a:rPr lang="en-US" dirty="0" smtClean="0">
                <a:solidFill>
                  <a:srgbClr val="FFFF00"/>
                </a:solidFill>
              </a:rPr>
              <a:t>/</a:t>
            </a:r>
            <a:r>
              <a:rPr lang="en-US" dirty="0" err="1" smtClean="0">
                <a:solidFill>
                  <a:srgbClr val="FFFF00"/>
                </a:solidFill>
              </a:rPr>
              <a:t>jasa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harga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pasar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</a:p>
          <a:p>
            <a:pPr marL="811213" indent="-280988" algn="l">
              <a:buFontTx/>
              <a:buChar char="-"/>
            </a:pPr>
            <a:r>
              <a:rPr lang="en-US" dirty="0" err="1" smtClean="0">
                <a:solidFill>
                  <a:srgbClr val="FFFF00"/>
                </a:solidFill>
              </a:rPr>
              <a:t>Melakukan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negosiasi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304799"/>
          </a:xfrm>
        </p:spPr>
        <p:txBody>
          <a:bodyPr>
            <a:noAutofit/>
          </a:bodyPr>
          <a:lstStyle/>
          <a:p>
            <a:pPr algn="r"/>
            <a:r>
              <a:rPr lang="en-US" sz="3200" dirty="0" err="1" smtClean="0">
                <a:solidFill>
                  <a:srgbClr val="FFC000"/>
                </a:solidFill>
              </a:rPr>
              <a:t>lanjutan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486400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rabicPeriod" startAt="2"/>
            </a:pPr>
            <a:r>
              <a:rPr lang="en-US" dirty="0" err="1" smtClean="0">
                <a:solidFill>
                  <a:srgbClr val="FFFF00"/>
                </a:solidFill>
              </a:rPr>
              <a:t>Mengunakan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mekanisme</a:t>
            </a:r>
            <a:r>
              <a:rPr lang="en-US" dirty="0" smtClean="0">
                <a:solidFill>
                  <a:srgbClr val="FFFF00"/>
                </a:solidFill>
              </a:rPr>
              <a:t> e-procurement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e-purchasing, </a:t>
            </a:r>
            <a:r>
              <a:rPr lang="en-US" dirty="0" err="1" smtClean="0">
                <a:solidFill>
                  <a:srgbClr val="FFFF00"/>
                </a:solidFill>
              </a:rPr>
              <a:t>sesuai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peraturan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perundang-undangan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dalam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proses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pengadaan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untuk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efisiensi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pembelanjaan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  <a:r>
              <a:rPr lang="en-US" dirty="0" err="1" smtClean="0">
                <a:solidFill>
                  <a:srgbClr val="FFFF00"/>
                </a:solidFill>
              </a:rPr>
              <a:t>Dalam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pelaksanaan</a:t>
            </a:r>
            <a:r>
              <a:rPr lang="en-US" dirty="0" smtClean="0">
                <a:solidFill>
                  <a:srgbClr val="FFFF00"/>
                </a:solidFill>
              </a:rPr>
              <a:t> e-purchasing, </a:t>
            </a:r>
            <a:r>
              <a:rPr lang="en-US" dirty="0" err="1" smtClean="0">
                <a:solidFill>
                  <a:srgbClr val="FFFF00"/>
                </a:solidFill>
              </a:rPr>
              <a:t>satuan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pendidikan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menggunakan</a:t>
            </a:r>
            <a:r>
              <a:rPr lang="en-US" dirty="0" smtClean="0">
                <a:solidFill>
                  <a:srgbClr val="FFFF00"/>
                </a:solidFill>
              </a:rPr>
              <a:t> e-</a:t>
            </a:r>
            <a:r>
              <a:rPr lang="en-US" dirty="0" err="1" smtClean="0">
                <a:solidFill>
                  <a:srgbClr val="FFFF00"/>
                </a:solidFill>
              </a:rPr>
              <a:t>katalog</a:t>
            </a:r>
            <a:r>
              <a:rPr lang="en-US" dirty="0" smtClean="0">
                <a:solidFill>
                  <a:srgbClr val="FFFF00"/>
                </a:solidFill>
              </a:rPr>
              <a:t> yang </a:t>
            </a:r>
            <a:r>
              <a:rPr lang="en-US" dirty="0" err="1" smtClean="0">
                <a:solidFill>
                  <a:srgbClr val="FFFF00"/>
                </a:solidFill>
              </a:rPr>
              <a:t>diselenggarakan</a:t>
            </a:r>
            <a:r>
              <a:rPr lang="en-US" dirty="0" smtClean="0">
                <a:solidFill>
                  <a:srgbClr val="FFFF00"/>
                </a:solidFill>
              </a:rPr>
              <a:t> LKPP;</a:t>
            </a:r>
          </a:p>
          <a:p>
            <a:pPr marL="514350" indent="-514350" algn="l">
              <a:buAutoNum type="arabicPeriod" startAt="2"/>
            </a:pPr>
            <a:r>
              <a:rPr lang="en-US" dirty="0" err="1" smtClean="0">
                <a:solidFill>
                  <a:srgbClr val="FFFF00"/>
                </a:solidFill>
              </a:rPr>
              <a:t>Menggunakan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mekanisme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pembayaran</a:t>
            </a:r>
            <a:r>
              <a:rPr lang="en-US" dirty="0" smtClean="0">
                <a:solidFill>
                  <a:srgbClr val="FFFF00"/>
                </a:solidFill>
              </a:rPr>
              <a:t> non-</a:t>
            </a:r>
            <a:r>
              <a:rPr lang="en-US" dirty="0" err="1" smtClean="0">
                <a:solidFill>
                  <a:srgbClr val="FFFF00"/>
                </a:solidFill>
              </a:rPr>
              <a:t>tunai</a:t>
            </a:r>
            <a:r>
              <a:rPr lang="en-US" dirty="0" smtClean="0">
                <a:solidFill>
                  <a:srgbClr val="FFFF00"/>
                </a:solidFill>
              </a:rPr>
              <a:t> (cashless) </a:t>
            </a:r>
            <a:r>
              <a:rPr lang="en-US" dirty="0" err="1" smtClean="0">
                <a:solidFill>
                  <a:srgbClr val="FFFF00"/>
                </a:solidFill>
              </a:rPr>
              <a:t>sesuai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peraturan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perundang-undangan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untuk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pembayaran</a:t>
            </a:r>
            <a:r>
              <a:rPr lang="en-US" dirty="0" smtClean="0">
                <a:solidFill>
                  <a:srgbClr val="FFFF00"/>
                </a:solidFill>
              </a:rPr>
              <a:t> yang </a:t>
            </a:r>
            <a:r>
              <a:rPr lang="en-US" dirty="0" err="1" smtClean="0">
                <a:solidFill>
                  <a:srgbClr val="FFFF00"/>
                </a:solidFill>
              </a:rPr>
              <a:t>dilakukan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oleh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sekolah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bagi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wilayah</a:t>
            </a:r>
            <a:r>
              <a:rPr lang="en-US" dirty="0" smtClean="0">
                <a:solidFill>
                  <a:srgbClr val="FFFF00"/>
                </a:solidFill>
              </a:rPr>
              <a:t> yang </a:t>
            </a:r>
            <a:r>
              <a:rPr lang="en-US" dirty="0" err="1" smtClean="0">
                <a:solidFill>
                  <a:srgbClr val="FFFF00"/>
                </a:solidFill>
              </a:rPr>
              <a:t>telah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tersedia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fasilitasnya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304799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>
                <a:solidFill>
                  <a:srgbClr val="FFC000"/>
                </a:solidFill>
              </a:rPr>
              <a:t>l</a:t>
            </a:r>
            <a:r>
              <a:rPr lang="en-US" sz="3600" dirty="0" err="1" smtClean="0">
                <a:solidFill>
                  <a:srgbClr val="FFC000"/>
                </a:solidFill>
              </a:rPr>
              <a:t>anjutan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762000"/>
            <a:ext cx="8610600" cy="5715000"/>
          </a:xfrm>
        </p:spPr>
        <p:txBody>
          <a:bodyPr>
            <a:normAutofit fontScale="92500" lnSpcReduction="10000"/>
          </a:bodyPr>
          <a:lstStyle/>
          <a:p>
            <a:pPr marL="514350" indent="-514350" algn="l"/>
            <a:r>
              <a:rPr lang="en-US" dirty="0" smtClean="0"/>
              <a:t>4.	</a:t>
            </a:r>
            <a:r>
              <a:rPr lang="en-US" dirty="0" err="1" smtClean="0">
                <a:solidFill>
                  <a:srgbClr val="FFFF00"/>
                </a:solidFill>
              </a:rPr>
              <a:t>Memperhatikan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kualitas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barang</a:t>
            </a:r>
            <a:r>
              <a:rPr lang="en-US" dirty="0" smtClean="0">
                <a:solidFill>
                  <a:srgbClr val="FFFF00"/>
                </a:solidFill>
              </a:rPr>
              <a:t>/</a:t>
            </a:r>
            <a:r>
              <a:rPr lang="en-US" dirty="0" err="1" smtClean="0">
                <a:solidFill>
                  <a:srgbClr val="FFFF00"/>
                </a:solidFill>
              </a:rPr>
              <a:t>jasa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ketersediaan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dan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kewajaran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harga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</a:p>
          <a:p>
            <a:pPr marL="514350" indent="-514350" algn="l">
              <a:buAutoNum type="arabicPeriod" startAt="5"/>
            </a:pPr>
            <a:r>
              <a:rPr lang="en-US" dirty="0" err="1" smtClean="0">
                <a:solidFill>
                  <a:srgbClr val="FFFF00"/>
                </a:solidFill>
              </a:rPr>
              <a:t>Membuat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laporan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singkat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tertulis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tentang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penetapan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barang</a:t>
            </a:r>
            <a:r>
              <a:rPr lang="en-US" dirty="0" smtClean="0">
                <a:solidFill>
                  <a:srgbClr val="FFFF00"/>
                </a:solidFill>
              </a:rPr>
              <a:t>/</a:t>
            </a:r>
            <a:r>
              <a:rPr lang="en-US" dirty="0" err="1" smtClean="0">
                <a:solidFill>
                  <a:srgbClr val="FFFF00"/>
                </a:solidFill>
              </a:rPr>
              <a:t>jasa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</a:p>
          <a:p>
            <a:pPr marL="514350" indent="-514350" algn="l">
              <a:buAutoNum type="arabicPeriod" startAt="5"/>
            </a:pPr>
            <a:r>
              <a:rPr lang="en-US" dirty="0" err="1" smtClean="0">
                <a:solidFill>
                  <a:srgbClr val="FFFF00"/>
                </a:solidFill>
              </a:rPr>
              <a:t>Diketahui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oleh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Komite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Sekolah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</a:p>
          <a:p>
            <a:pPr marL="514350" indent="-514350" algn="l">
              <a:buAutoNum type="arabicPeriod" startAt="5"/>
            </a:pPr>
            <a:r>
              <a:rPr lang="en-US" dirty="0" err="1" smtClean="0">
                <a:solidFill>
                  <a:srgbClr val="FFFF00"/>
                </a:solidFill>
              </a:rPr>
              <a:t>Terkait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biaya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rehabilitasi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ringan</a:t>
            </a:r>
            <a:r>
              <a:rPr lang="en-US" dirty="0" smtClean="0">
                <a:solidFill>
                  <a:srgbClr val="FFFF00"/>
                </a:solidFill>
              </a:rPr>
              <a:t>/</a:t>
            </a:r>
          </a:p>
          <a:p>
            <a:pPr marL="514350" indent="-514350" algn="l"/>
            <a:r>
              <a:rPr lang="en-US" dirty="0" smtClean="0">
                <a:solidFill>
                  <a:srgbClr val="FFFF00"/>
                </a:solidFill>
              </a:rPr>
              <a:t>	</a:t>
            </a:r>
            <a:r>
              <a:rPr lang="en-US" dirty="0" err="1" smtClean="0">
                <a:solidFill>
                  <a:srgbClr val="FFFF00"/>
                </a:solidFill>
              </a:rPr>
              <a:t>pemeliharaan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bangunan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sekolah</a:t>
            </a:r>
            <a:r>
              <a:rPr lang="en-US" dirty="0" smtClean="0">
                <a:solidFill>
                  <a:srgbClr val="FFFF00"/>
                </a:solidFill>
              </a:rPr>
              <a:t>, Tim </a:t>
            </a:r>
            <a:r>
              <a:rPr lang="en-US" dirty="0" err="1" smtClean="0">
                <a:solidFill>
                  <a:srgbClr val="FFFF00"/>
                </a:solidFill>
              </a:rPr>
              <a:t>Manajemen</a:t>
            </a:r>
            <a:r>
              <a:rPr lang="en-US" dirty="0" smtClean="0">
                <a:solidFill>
                  <a:srgbClr val="FFFF00"/>
                </a:solidFill>
              </a:rPr>
              <a:t> BOS </a:t>
            </a:r>
            <a:r>
              <a:rPr lang="en-US" dirty="0" err="1" smtClean="0">
                <a:solidFill>
                  <a:srgbClr val="FFFF00"/>
                </a:solidFill>
              </a:rPr>
              <a:t>di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sekolah</a:t>
            </a:r>
            <a:r>
              <a:rPr lang="en-US" dirty="0" smtClean="0">
                <a:solidFill>
                  <a:srgbClr val="FFFF00"/>
                </a:solidFill>
              </a:rPr>
              <a:t> :</a:t>
            </a:r>
          </a:p>
          <a:p>
            <a:pPr marL="722313" indent="-192088" algn="l">
              <a:buFontTx/>
              <a:buChar char="-"/>
            </a:pPr>
            <a:r>
              <a:rPr lang="en-US" dirty="0" err="1" smtClean="0">
                <a:solidFill>
                  <a:srgbClr val="FFFF00"/>
                </a:solidFill>
              </a:rPr>
              <a:t>Membuat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rencana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kerja</a:t>
            </a:r>
            <a:endParaRPr lang="en-US" dirty="0" smtClean="0">
              <a:solidFill>
                <a:srgbClr val="FFFF00"/>
              </a:solidFill>
            </a:endParaRPr>
          </a:p>
          <a:p>
            <a:pPr marL="722313" indent="-192088" algn="l">
              <a:buFontTx/>
              <a:buChar char="-"/>
            </a:pPr>
            <a:r>
              <a:rPr lang="en-US" dirty="0" err="1" smtClean="0">
                <a:solidFill>
                  <a:srgbClr val="FFFF00"/>
                </a:solidFill>
              </a:rPr>
              <a:t>Memilih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salah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satu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atau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lebih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pekerja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untuk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melaksanakan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pekerjaan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tersebut</a:t>
            </a:r>
            <a:r>
              <a:rPr lang="en-US" dirty="0" smtClean="0">
                <a:solidFill>
                  <a:srgbClr val="FFFF00"/>
                </a:solidFill>
              </a:rPr>
              <a:t>  </a:t>
            </a:r>
            <a:r>
              <a:rPr lang="en-US" dirty="0" err="1" smtClean="0">
                <a:solidFill>
                  <a:srgbClr val="FFFF00"/>
                </a:solidFill>
              </a:rPr>
              <a:t>dengan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standar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upah</a:t>
            </a:r>
            <a:r>
              <a:rPr lang="en-US" dirty="0" smtClean="0">
                <a:solidFill>
                  <a:srgbClr val="FFFF00"/>
                </a:solidFill>
              </a:rPr>
              <a:t> yang </a:t>
            </a:r>
            <a:r>
              <a:rPr lang="en-US" dirty="0" err="1" smtClean="0">
                <a:solidFill>
                  <a:srgbClr val="FFFF00"/>
                </a:solidFill>
              </a:rPr>
              <a:t>berlaku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masyarakat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2057399"/>
          </a:xfrm>
        </p:spPr>
        <p:txBody>
          <a:bodyPr>
            <a:normAutofit/>
          </a:bodyPr>
          <a:lstStyle/>
          <a:p>
            <a:r>
              <a:rPr lang="en-US" sz="8000" dirty="0" smtClean="0">
                <a:solidFill>
                  <a:srgbClr val="FFFF00"/>
                </a:solidFill>
              </a:rPr>
              <a:t>TERIMA KASIH</a:t>
            </a:r>
            <a:endParaRPr lang="en-US" sz="8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438400"/>
            <a:ext cx="7772400" cy="2372911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C000"/>
                </a:solidFill>
              </a:rPr>
              <a:t>MATUR NUWUN</a:t>
            </a:r>
            <a:endParaRPr lang="en-US" sz="6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457200"/>
            <a:ext cx="81534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HARUS DIINGAT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28600" y="1524000"/>
            <a:ext cx="8686800" cy="4876800"/>
          </a:xfrm>
          <a:solidFill>
            <a:schemeClr val="tx1"/>
          </a:solidFill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en-US" sz="800" smtClean="0">
              <a:solidFill>
                <a:srgbClr val="898989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en-US" sz="800" smtClean="0">
              <a:solidFill>
                <a:srgbClr val="898989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1524000"/>
            <a:ext cx="7924800" cy="4800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1775">
              <a:defRPr/>
            </a:pPr>
            <a:r>
              <a:rPr lang="en-US" sz="4000" dirty="0" err="1">
                <a:solidFill>
                  <a:srgbClr val="FFC000"/>
                </a:solidFill>
              </a:rPr>
              <a:t>Semua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sekolah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b="1" dirty="0">
                <a:solidFill>
                  <a:schemeClr val="bg1"/>
                </a:solidFill>
              </a:rPr>
              <a:t>PASTI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dapat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mengelola</a:t>
            </a:r>
            <a:r>
              <a:rPr lang="en-US" sz="4000" dirty="0">
                <a:solidFill>
                  <a:srgbClr val="FFC000"/>
                </a:solidFill>
              </a:rPr>
              <a:t> BOS </a:t>
            </a:r>
            <a:r>
              <a:rPr lang="en-US" sz="4000" dirty="0" err="1">
                <a:solidFill>
                  <a:srgbClr val="FFC000"/>
                </a:solidFill>
              </a:rPr>
              <a:t>dengan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baik</a:t>
            </a:r>
            <a:r>
              <a:rPr lang="en-US" sz="4000" dirty="0">
                <a:solidFill>
                  <a:srgbClr val="FFC000"/>
                </a:solidFill>
              </a:rPr>
              <a:t>, </a:t>
            </a:r>
            <a:r>
              <a:rPr lang="en-US" sz="4000" dirty="0" err="1">
                <a:solidFill>
                  <a:srgbClr val="FFC000"/>
                </a:solidFill>
              </a:rPr>
              <a:t>syarat</a:t>
            </a:r>
            <a:r>
              <a:rPr lang="en-US" sz="4000" dirty="0">
                <a:solidFill>
                  <a:srgbClr val="FFC000"/>
                </a:solidFill>
              </a:rPr>
              <a:t> :</a:t>
            </a:r>
          </a:p>
          <a:p>
            <a:pPr marL="231775">
              <a:buFontTx/>
              <a:buChar char="-"/>
              <a:defRPr/>
            </a:pP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Takut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malu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dan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dosa</a:t>
            </a:r>
            <a:endParaRPr lang="en-US" sz="4000" dirty="0">
              <a:solidFill>
                <a:srgbClr val="FFC000"/>
              </a:solidFill>
            </a:endParaRPr>
          </a:p>
          <a:p>
            <a:pPr marL="231775">
              <a:buFontTx/>
              <a:buChar char="-"/>
              <a:defRPr/>
            </a:pPr>
            <a:r>
              <a:rPr lang="en-US" sz="4000" dirty="0">
                <a:solidFill>
                  <a:srgbClr val="FFC000"/>
                </a:solidFill>
              </a:rPr>
              <a:t> Mau </a:t>
            </a:r>
            <a:r>
              <a:rPr lang="en-US" sz="4000" dirty="0" err="1" smtClean="0">
                <a:solidFill>
                  <a:srgbClr val="FFC000"/>
                </a:solidFill>
              </a:rPr>
              <a:t>berubah</a:t>
            </a:r>
            <a:endParaRPr lang="en-US" sz="4000" dirty="0" smtClean="0">
              <a:solidFill>
                <a:srgbClr val="FFC000"/>
              </a:solidFill>
            </a:endParaRPr>
          </a:p>
          <a:p>
            <a:pPr marL="231775">
              <a:buFontTx/>
              <a:buChar char="-"/>
              <a:defRPr/>
            </a:pPr>
            <a:r>
              <a:rPr lang="en-US" sz="4000" dirty="0" smtClean="0">
                <a:solidFill>
                  <a:srgbClr val="FFC000"/>
                </a:solidFill>
              </a:rPr>
              <a:t> </a:t>
            </a:r>
            <a:r>
              <a:rPr lang="en-US" sz="4000" dirty="0" err="1" smtClean="0">
                <a:solidFill>
                  <a:srgbClr val="FFC000"/>
                </a:solidFill>
              </a:rPr>
              <a:t>Membaca</a:t>
            </a:r>
            <a:r>
              <a:rPr lang="en-US" sz="4000" dirty="0" smtClean="0">
                <a:solidFill>
                  <a:srgbClr val="FFC000"/>
                </a:solidFill>
              </a:rPr>
              <a:t> </a:t>
            </a:r>
            <a:r>
              <a:rPr lang="en-US" sz="4000" dirty="0" err="1" smtClean="0">
                <a:solidFill>
                  <a:srgbClr val="FFC000"/>
                </a:solidFill>
              </a:rPr>
              <a:t>juknis</a:t>
            </a:r>
            <a:r>
              <a:rPr lang="en-US" sz="4000" dirty="0" smtClean="0">
                <a:solidFill>
                  <a:srgbClr val="FFC000"/>
                </a:solidFill>
              </a:rPr>
              <a:t>/</a:t>
            </a:r>
            <a:r>
              <a:rPr lang="en-US" sz="4000" dirty="0" err="1" smtClean="0">
                <a:solidFill>
                  <a:srgbClr val="FFC000"/>
                </a:solidFill>
              </a:rPr>
              <a:t>aturan</a:t>
            </a:r>
            <a:endParaRPr lang="en-US" sz="4000" dirty="0">
              <a:solidFill>
                <a:srgbClr val="FFC000"/>
              </a:solidFill>
            </a:endParaRPr>
          </a:p>
          <a:p>
            <a:pPr marL="231775">
              <a:buFontTx/>
              <a:buChar char="-"/>
              <a:defRPr/>
            </a:pP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Berani</a:t>
            </a:r>
            <a:r>
              <a:rPr lang="en-US" sz="4000" dirty="0">
                <a:solidFill>
                  <a:srgbClr val="FFC000"/>
                </a:solidFill>
              </a:rPr>
              <a:t> “</a:t>
            </a:r>
            <a:r>
              <a:rPr lang="en-US" sz="4000" dirty="0" err="1">
                <a:solidFill>
                  <a:srgbClr val="FFC000"/>
                </a:solidFill>
              </a:rPr>
              <a:t>bongkar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kebiasaan</a:t>
            </a:r>
            <a:r>
              <a:rPr lang="en-US" sz="4000" dirty="0">
                <a:solidFill>
                  <a:srgbClr val="FFC000"/>
                </a:solidFill>
              </a:rPr>
              <a:t>” </a:t>
            </a:r>
            <a:r>
              <a:rPr lang="en-US" sz="4000" dirty="0" err="1">
                <a:solidFill>
                  <a:srgbClr val="FFC000"/>
                </a:solidFill>
              </a:rPr>
              <a:t>jelek</a:t>
            </a:r>
            <a:endParaRPr lang="en-US" sz="4000" dirty="0">
              <a:solidFill>
                <a:srgbClr val="FFC000"/>
              </a:solidFill>
            </a:endParaRPr>
          </a:p>
          <a:p>
            <a:pPr marL="231775">
              <a:buFontTx/>
              <a:buChar char="-"/>
              <a:defRPr/>
            </a:pP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Belajar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dan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belajar</a:t>
            </a:r>
            <a:endParaRPr lang="en-US" sz="4000" dirty="0">
              <a:solidFill>
                <a:srgbClr val="FFC000"/>
              </a:solidFill>
            </a:endParaRPr>
          </a:p>
          <a:p>
            <a:pPr marL="231775">
              <a:buFontTx/>
              <a:buChar char="-"/>
              <a:defRPr/>
            </a:pP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Jangan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menunda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000" dirty="0" err="1">
                <a:solidFill>
                  <a:srgbClr val="FFC000"/>
                </a:solidFill>
              </a:rPr>
              <a:t>pekerjaan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LATAR BELAKANG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warga</a:t>
            </a:r>
            <a:r>
              <a:rPr lang="en-US" dirty="0" smtClean="0"/>
              <a:t> </a:t>
            </a:r>
            <a:r>
              <a:rPr lang="en-US" dirty="0" err="1" smtClean="0"/>
              <a:t>negara</a:t>
            </a:r>
            <a:r>
              <a:rPr lang="en-US" dirty="0" smtClean="0"/>
              <a:t> </a:t>
            </a:r>
            <a:r>
              <a:rPr lang="en-US" dirty="0" err="1" smtClean="0"/>
              <a:t>berusia</a:t>
            </a:r>
            <a:r>
              <a:rPr lang="en-US" dirty="0" smtClean="0"/>
              <a:t> 7 – 15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wajib</a:t>
            </a:r>
            <a:r>
              <a:rPr lang="en-US" dirty="0" smtClean="0"/>
              <a:t> </a:t>
            </a:r>
            <a:r>
              <a:rPr lang="en-US" dirty="0" err="1" smtClean="0"/>
              <a:t>mengikuti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daerah</a:t>
            </a:r>
            <a:r>
              <a:rPr lang="en-US" dirty="0" smtClean="0"/>
              <a:t> </a:t>
            </a:r>
            <a:r>
              <a:rPr lang="en-US" dirty="0" err="1" smtClean="0"/>
              <a:t>menjamin</a:t>
            </a:r>
            <a:r>
              <a:rPr lang="en-US" dirty="0" smtClean="0"/>
              <a:t> </a:t>
            </a:r>
            <a:r>
              <a:rPr lang="en-US" dirty="0" err="1" smtClean="0"/>
              <a:t>terselenggaranya</a:t>
            </a:r>
            <a:r>
              <a:rPr lang="en-US" dirty="0" smtClean="0"/>
              <a:t> </a:t>
            </a:r>
            <a:r>
              <a:rPr lang="en-US" dirty="0" err="1" smtClean="0"/>
              <a:t>wajar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memungut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meringankan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rangka</a:t>
            </a:r>
            <a:r>
              <a:rPr lang="en-US" dirty="0" smtClean="0"/>
              <a:t> </a:t>
            </a:r>
            <a:r>
              <a:rPr lang="en-US" dirty="0" err="1" smtClean="0"/>
              <a:t>wajar</a:t>
            </a:r>
            <a:r>
              <a:rPr lang="en-US" dirty="0" smtClean="0"/>
              <a:t> 9 </a:t>
            </a:r>
            <a:r>
              <a:rPr lang="en-US" dirty="0" err="1" smtClean="0"/>
              <a:t>tahun</a:t>
            </a:r>
            <a:r>
              <a:rPr lang="en-US" dirty="0" smtClean="0"/>
              <a:t> yang </a:t>
            </a:r>
            <a:r>
              <a:rPr lang="en-US" dirty="0" err="1" smtClean="0"/>
              <a:t>bermutu</a:t>
            </a:r>
            <a:r>
              <a:rPr lang="en-US" dirty="0" smtClean="0"/>
              <a:t>,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mengalokasikan</a:t>
            </a:r>
            <a:r>
              <a:rPr lang="en-US" dirty="0" smtClean="0"/>
              <a:t> </a:t>
            </a:r>
            <a:r>
              <a:rPr lang="en-US" dirty="0" err="1" smtClean="0"/>
              <a:t>Bantuan</a:t>
            </a:r>
            <a:r>
              <a:rPr lang="en-US" dirty="0" smtClean="0"/>
              <a:t> </a:t>
            </a:r>
            <a:r>
              <a:rPr lang="en-US" dirty="0" err="1" smtClean="0"/>
              <a:t>Operasional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(BOS).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8657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895600" y="381000"/>
            <a:ext cx="2590800" cy="1828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BIAYA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PENDIDIKAN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228600" y="2819400"/>
            <a:ext cx="1752600" cy="1828800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BIAYA PRIBADI</a:t>
            </a:r>
            <a:endParaRPr lang="en-US" sz="2400" b="1" dirty="0"/>
          </a:p>
        </p:txBody>
      </p:sp>
      <p:sp>
        <p:nvSpPr>
          <p:cNvPr id="4" name="Oval 3"/>
          <p:cNvSpPr/>
          <p:nvPr/>
        </p:nvSpPr>
        <p:spPr>
          <a:xfrm>
            <a:off x="3886200" y="2819400"/>
            <a:ext cx="1828800" cy="18288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BIAYA OPERASI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981200" y="2895600"/>
            <a:ext cx="1905000" cy="18288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BIAYA INVES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4495800" y="4876800"/>
            <a:ext cx="2438400" cy="60960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BIAYA OPERASI PERSONALIA</a:t>
            </a:r>
            <a:endParaRPr lang="en-US" sz="2200" b="1" dirty="0"/>
          </a:p>
        </p:txBody>
      </p:sp>
      <p:sp>
        <p:nvSpPr>
          <p:cNvPr id="7" name="Rectangle 6"/>
          <p:cNvSpPr/>
          <p:nvPr/>
        </p:nvSpPr>
        <p:spPr>
          <a:xfrm>
            <a:off x="4495800" y="5486400"/>
            <a:ext cx="2438400" cy="6858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BIAYA OPERASI</a:t>
            </a:r>
          </a:p>
          <a:p>
            <a:pPr algn="ctr"/>
            <a:r>
              <a:rPr lang="en-US" sz="2200" b="1" dirty="0" smtClean="0"/>
              <a:t>NON-PERSONALIA</a:t>
            </a:r>
            <a:endParaRPr lang="en-US" sz="2200" b="1" dirty="0"/>
          </a:p>
        </p:txBody>
      </p:sp>
      <p:sp>
        <p:nvSpPr>
          <p:cNvPr id="8" name="Smiley Face 7"/>
          <p:cNvSpPr/>
          <p:nvPr/>
        </p:nvSpPr>
        <p:spPr>
          <a:xfrm>
            <a:off x="7391400" y="4876800"/>
            <a:ext cx="1295400" cy="1676400"/>
          </a:xfrm>
          <a:prstGeom prst="smileyFac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 smtClean="0">
                <a:solidFill>
                  <a:schemeClr val="tx1"/>
                </a:solidFill>
              </a:rPr>
              <a:t>BOS</a:t>
            </a:r>
            <a:endParaRPr lang="en-US" sz="3300" b="1" dirty="0">
              <a:solidFill>
                <a:schemeClr val="tx1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 rot="5400000">
            <a:off x="6591300" y="5676900"/>
            <a:ext cx="1066800" cy="381000"/>
          </a:xfrm>
          <a:prstGeom prst="triangl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2581574">
            <a:off x="2021474" y="1601335"/>
            <a:ext cx="623726" cy="12573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1400251">
            <a:off x="2996176" y="2207689"/>
            <a:ext cx="500251" cy="611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20959937">
            <a:off x="4149070" y="2255540"/>
            <a:ext cx="533400" cy="420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rved Right Arrow 12"/>
          <p:cNvSpPr/>
          <p:nvPr/>
        </p:nvSpPr>
        <p:spPr>
          <a:xfrm rot="20725546">
            <a:off x="3900240" y="4521668"/>
            <a:ext cx="381000" cy="13716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/>
              <a:t>PENGERTIAN BOS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800" dirty="0" err="1" smtClean="0"/>
              <a:t>Penyediaan</a:t>
            </a:r>
            <a:r>
              <a:rPr lang="en-US" sz="3800" dirty="0" smtClean="0"/>
              <a:t> </a:t>
            </a:r>
            <a:r>
              <a:rPr lang="en-US" sz="3800" dirty="0" err="1" smtClean="0"/>
              <a:t>pendanaan</a:t>
            </a:r>
            <a:r>
              <a:rPr lang="en-US" sz="3800" dirty="0" smtClean="0"/>
              <a:t> </a:t>
            </a:r>
            <a:r>
              <a:rPr lang="en-US" sz="3800" b="1" dirty="0" smtClean="0"/>
              <a:t>“</a:t>
            </a:r>
            <a:r>
              <a:rPr lang="en-US" sz="3800" b="1" dirty="0" err="1" smtClean="0"/>
              <a:t>biaya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operasional</a:t>
            </a:r>
            <a:r>
              <a:rPr lang="en-US" sz="3800" b="1" dirty="0" smtClean="0"/>
              <a:t> non- </a:t>
            </a:r>
            <a:r>
              <a:rPr lang="en-US" sz="3800" b="1" dirty="0" err="1" smtClean="0"/>
              <a:t>personalia</a:t>
            </a:r>
            <a:r>
              <a:rPr lang="en-US" sz="3800" b="1" dirty="0" smtClean="0"/>
              <a:t>”</a:t>
            </a:r>
            <a:r>
              <a:rPr lang="en-US" sz="3800" dirty="0" smtClean="0"/>
              <a:t> </a:t>
            </a:r>
            <a:r>
              <a:rPr lang="en-US" sz="3800" dirty="0" err="1" smtClean="0"/>
              <a:t>bagi</a:t>
            </a:r>
            <a:r>
              <a:rPr lang="en-US" sz="3800" dirty="0" smtClean="0"/>
              <a:t> </a:t>
            </a:r>
            <a:r>
              <a:rPr lang="en-US" sz="3800" dirty="0" err="1" smtClean="0"/>
              <a:t>satuan</a:t>
            </a:r>
            <a:r>
              <a:rPr lang="en-US" sz="3800" dirty="0" smtClean="0"/>
              <a:t> </a:t>
            </a:r>
            <a:r>
              <a:rPr lang="en-US" sz="3800" dirty="0" err="1" smtClean="0"/>
              <a:t>pendidikan</a:t>
            </a:r>
            <a:r>
              <a:rPr lang="en-US" sz="3800" dirty="0" smtClean="0"/>
              <a:t> </a:t>
            </a:r>
            <a:r>
              <a:rPr lang="en-US" sz="3800" dirty="0" err="1" smtClean="0"/>
              <a:t>dasar</a:t>
            </a:r>
            <a:r>
              <a:rPr lang="en-US" sz="3800" dirty="0" smtClean="0"/>
              <a:t> </a:t>
            </a:r>
            <a:r>
              <a:rPr lang="en-US" sz="3800" dirty="0" err="1" smtClean="0"/>
              <a:t>sebagai</a:t>
            </a:r>
            <a:r>
              <a:rPr lang="en-US" sz="3800" dirty="0" smtClean="0"/>
              <a:t> </a:t>
            </a:r>
            <a:r>
              <a:rPr lang="en-US" sz="3800" dirty="0" err="1" smtClean="0"/>
              <a:t>pelaksana</a:t>
            </a:r>
            <a:r>
              <a:rPr lang="en-US" sz="3800" dirty="0" smtClean="0"/>
              <a:t> program </a:t>
            </a:r>
            <a:r>
              <a:rPr lang="en-US" sz="3800" dirty="0" err="1" smtClean="0"/>
              <a:t>wajib</a:t>
            </a:r>
            <a:r>
              <a:rPr lang="en-US" sz="3800" dirty="0" smtClean="0"/>
              <a:t> </a:t>
            </a:r>
            <a:r>
              <a:rPr lang="en-US" sz="3800" dirty="0" err="1" smtClean="0"/>
              <a:t>belajar</a:t>
            </a:r>
            <a:r>
              <a:rPr lang="en-US" sz="3800" dirty="0" smtClean="0"/>
              <a:t>.</a:t>
            </a:r>
          </a:p>
          <a:p>
            <a:pPr marL="0" indent="0">
              <a:buNone/>
            </a:pPr>
            <a:endParaRPr lang="en-US" sz="3400" dirty="0" smtClean="0"/>
          </a:p>
          <a:p>
            <a:pPr marL="0" indent="0">
              <a:buNone/>
            </a:pPr>
            <a:r>
              <a:rPr lang="en-US" sz="3800" b="1" dirty="0" smtClean="0"/>
              <a:t>Yang </a:t>
            </a:r>
            <a:r>
              <a:rPr lang="en-US" sz="3800" b="1" dirty="0" err="1" smtClean="0"/>
              <a:t>termasuk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biaya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operasional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sekolah</a:t>
            </a:r>
            <a:r>
              <a:rPr lang="en-US" sz="3800" b="1" dirty="0" smtClean="0"/>
              <a:t> :</a:t>
            </a:r>
          </a:p>
          <a:p>
            <a:pPr marL="514350" indent="-514350">
              <a:buAutoNum type="arabicPeriod"/>
            </a:pPr>
            <a:r>
              <a:rPr lang="en-US" sz="3800" dirty="0" err="1" smtClean="0"/>
              <a:t>Biaya</a:t>
            </a:r>
            <a:r>
              <a:rPr lang="en-US" sz="3800" dirty="0" smtClean="0"/>
              <a:t> </a:t>
            </a:r>
            <a:r>
              <a:rPr lang="en-US" sz="3800" dirty="0" err="1" smtClean="0"/>
              <a:t>bahan</a:t>
            </a:r>
            <a:r>
              <a:rPr lang="en-US" sz="3800" dirty="0" smtClean="0"/>
              <a:t>/</a:t>
            </a:r>
            <a:r>
              <a:rPr lang="en-US" sz="3800" dirty="0" err="1" smtClean="0"/>
              <a:t>peralatan</a:t>
            </a:r>
            <a:r>
              <a:rPr lang="en-US" sz="3800" dirty="0" smtClean="0"/>
              <a:t> </a:t>
            </a:r>
            <a:r>
              <a:rPr lang="en-US" sz="3800" dirty="0" err="1" smtClean="0"/>
              <a:t>pendidikan</a:t>
            </a:r>
            <a:r>
              <a:rPr lang="en-US" sz="3800" dirty="0" smtClean="0"/>
              <a:t> </a:t>
            </a:r>
            <a:r>
              <a:rPr lang="en-US" sz="3800" dirty="0" err="1" smtClean="0"/>
              <a:t>habis</a:t>
            </a:r>
            <a:r>
              <a:rPr lang="en-US" sz="3800" dirty="0" smtClean="0"/>
              <a:t> </a:t>
            </a:r>
            <a:r>
              <a:rPr lang="en-US" sz="3800" dirty="0" err="1" smtClean="0"/>
              <a:t>pakai</a:t>
            </a:r>
            <a:r>
              <a:rPr lang="en-US" sz="3800" dirty="0" smtClean="0"/>
              <a:t>;</a:t>
            </a:r>
          </a:p>
          <a:p>
            <a:pPr marL="514350" indent="-514350">
              <a:buAutoNum type="arabicPeriod"/>
            </a:pPr>
            <a:r>
              <a:rPr lang="en-US" sz="3800" dirty="0" err="1" smtClean="0"/>
              <a:t>Biaya</a:t>
            </a:r>
            <a:r>
              <a:rPr lang="en-US" sz="3800" dirty="0" smtClean="0"/>
              <a:t> </a:t>
            </a:r>
            <a:r>
              <a:rPr lang="en-US" sz="3800" dirty="0" err="1" smtClean="0"/>
              <a:t>tak</a:t>
            </a:r>
            <a:r>
              <a:rPr lang="en-US" sz="3800" dirty="0" smtClean="0"/>
              <a:t> </a:t>
            </a:r>
            <a:r>
              <a:rPr lang="en-US" sz="3800" dirty="0" err="1" smtClean="0"/>
              <a:t>langsung</a:t>
            </a:r>
            <a:r>
              <a:rPr lang="en-US" sz="3800" dirty="0" smtClean="0"/>
              <a:t> : </a:t>
            </a:r>
          </a:p>
          <a:p>
            <a:pPr marL="900113" indent="-369888">
              <a:buFontTx/>
              <a:buChar char="-"/>
            </a:pPr>
            <a:r>
              <a:rPr lang="en-US" sz="3800" dirty="0" err="1" smtClean="0"/>
              <a:t>Daya</a:t>
            </a:r>
            <a:r>
              <a:rPr lang="en-US" sz="3800" dirty="0" smtClean="0"/>
              <a:t>,                                      -  </a:t>
            </a:r>
            <a:r>
              <a:rPr lang="en-US" sz="3800" dirty="0" err="1" smtClean="0"/>
              <a:t>Uang</a:t>
            </a:r>
            <a:r>
              <a:rPr lang="en-US" sz="3800" dirty="0" smtClean="0"/>
              <a:t> </a:t>
            </a:r>
            <a:r>
              <a:rPr lang="en-US" sz="3800" dirty="0" err="1" smtClean="0"/>
              <a:t>lembur</a:t>
            </a:r>
            <a:r>
              <a:rPr lang="en-US" sz="3800" dirty="0" smtClean="0"/>
              <a:t>, </a:t>
            </a:r>
          </a:p>
          <a:p>
            <a:pPr marL="900113" indent="-369888">
              <a:buFontTx/>
              <a:buChar char="-"/>
            </a:pPr>
            <a:r>
              <a:rPr lang="en-US" sz="3800" dirty="0" smtClean="0"/>
              <a:t>Air,                                          -  </a:t>
            </a:r>
            <a:r>
              <a:rPr lang="en-US" sz="3800" dirty="0" err="1" smtClean="0"/>
              <a:t>Transportasi</a:t>
            </a:r>
            <a:r>
              <a:rPr lang="en-US" sz="3800" dirty="0" smtClean="0"/>
              <a:t>, </a:t>
            </a:r>
          </a:p>
          <a:p>
            <a:pPr marL="900113" indent="-369888">
              <a:buFontTx/>
              <a:buChar char="-"/>
            </a:pPr>
            <a:r>
              <a:rPr lang="en-US" sz="3800" dirty="0" smtClean="0"/>
              <a:t>Telekomunikasi,                   -  </a:t>
            </a:r>
            <a:r>
              <a:rPr lang="en-US" sz="3800" dirty="0" err="1" smtClean="0"/>
              <a:t>Konsumsi</a:t>
            </a:r>
            <a:r>
              <a:rPr lang="en-US" sz="3800" dirty="0" smtClean="0"/>
              <a:t>,</a:t>
            </a:r>
          </a:p>
          <a:p>
            <a:pPr marL="900113" indent="-369888">
              <a:buFontTx/>
              <a:buChar char="-"/>
            </a:pPr>
            <a:r>
              <a:rPr lang="en-US" sz="3800" dirty="0" err="1" smtClean="0"/>
              <a:t>Pemeliharaan</a:t>
            </a:r>
            <a:r>
              <a:rPr lang="en-US" sz="3800" dirty="0" smtClean="0"/>
              <a:t> </a:t>
            </a:r>
            <a:r>
              <a:rPr lang="en-US" sz="3800" dirty="0" err="1" smtClean="0"/>
              <a:t>sarpras</a:t>
            </a:r>
            <a:r>
              <a:rPr lang="en-US" sz="3800" dirty="0" smtClean="0"/>
              <a:t>,        -  </a:t>
            </a:r>
            <a:r>
              <a:rPr lang="en-US" sz="3800" dirty="0" err="1" smtClean="0"/>
              <a:t>Pajak</a:t>
            </a:r>
            <a:r>
              <a:rPr lang="en-US" sz="3800" dirty="0" smtClean="0"/>
              <a:t>, </a:t>
            </a:r>
            <a:r>
              <a:rPr lang="en-US" sz="3800" dirty="0" err="1" smtClean="0"/>
              <a:t>dll</a:t>
            </a:r>
            <a:r>
              <a:rPr lang="en-US" sz="3800" dirty="0" smtClean="0"/>
              <a:t>.</a:t>
            </a:r>
          </a:p>
          <a:p>
            <a:pPr marL="900113" indent="-369888">
              <a:buFontTx/>
              <a:buChar char="-"/>
            </a:pPr>
            <a:endParaRPr lang="en-US" sz="3800" dirty="0" smtClean="0"/>
          </a:p>
          <a:p>
            <a:pPr marL="900113" indent="-369888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1445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TUJUAN UMUM BOS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/>
              <a:t>Meringankan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rangka</a:t>
            </a:r>
            <a:r>
              <a:rPr lang="en-US" dirty="0" smtClean="0"/>
              <a:t> </a:t>
            </a:r>
            <a:r>
              <a:rPr lang="en-US" dirty="0" err="1" smtClean="0"/>
              <a:t>wajar</a:t>
            </a:r>
            <a:r>
              <a:rPr lang="en-US" dirty="0" smtClean="0"/>
              <a:t> 9 </a:t>
            </a:r>
            <a:r>
              <a:rPr lang="en-US" dirty="0" err="1" smtClean="0"/>
              <a:t>tahun</a:t>
            </a:r>
            <a:r>
              <a:rPr lang="en-US" dirty="0" smtClean="0"/>
              <a:t> yang </a:t>
            </a:r>
            <a:r>
              <a:rPr lang="en-US" dirty="0" err="1" smtClean="0"/>
              <a:t>bermutu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Mempercepat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 minimal (SPM)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(SNP)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memenuhi</a:t>
            </a:r>
            <a:r>
              <a:rPr lang="en-US" dirty="0" smtClean="0"/>
              <a:t> SPM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232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TUJUAN KHUSUS BOS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/>
              <a:t>Membebaskan</a:t>
            </a:r>
            <a:r>
              <a:rPr lang="en-US" dirty="0" smtClean="0"/>
              <a:t> </a:t>
            </a:r>
            <a:r>
              <a:rPr lang="en-US" dirty="0" err="1" smtClean="0"/>
              <a:t>pungutan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siswa</a:t>
            </a:r>
            <a:r>
              <a:rPr lang="en-US" dirty="0" smtClean="0"/>
              <a:t> SD/SDLB/SMP/SMPLB </a:t>
            </a:r>
            <a:r>
              <a:rPr lang="en-US" dirty="0" err="1" smtClean="0"/>
              <a:t>Negeri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Membebaskan</a:t>
            </a:r>
            <a:r>
              <a:rPr lang="en-US" dirty="0" smtClean="0"/>
              <a:t> </a:t>
            </a:r>
            <a:r>
              <a:rPr lang="en-US" dirty="0" err="1" smtClean="0"/>
              <a:t>pungutan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siswa</a:t>
            </a:r>
            <a:r>
              <a:rPr lang="en-US" dirty="0" smtClean="0"/>
              <a:t> </a:t>
            </a:r>
            <a:r>
              <a:rPr lang="en-US" dirty="0" err="1" smtClean="0"/>
              <a:t>miskin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pungutan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apapun</a:t>
            </a:r>
            <a:r>
              <a:rPr lang="en-US" dirty="0" smtClean="0"/>
              <a:t>, </a:t>
            </a:r>
            <a:r>
              <a:rPr lang="en-US" dirty="0" err="1" smtClean="0"/>
              <a:t>baik</a:t>
            </a:r>
            <a:r>
              <a:rPr lang="en-US" dirty="0" smtClean="0"/>
              <a:t> di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swasta</a:t>
            </a:r>
            <a:r>
              <a:rPr lang="en-US" dirty="0" smtClean="0"/>
              <a:t>,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Meringankan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operasional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siswa</a:t>
            </a:r>
            <a:r>
              <a:rPr lang="en-US" dirty="0" smtClean="0"/>
              <a:t> di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sewasta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6597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426</TotalTime>
  <Words>1285</Words>
  <Application>Microsoft Office PowerPoint</Application>
  <PresentationFormat>On-screen Show (4:3)</PresentationFormat>
  <Paragraphs>220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 SOSIALISASI  PERMENDIKBUD NO 80 TAHUN 2015 TENTANG  PETUNJUK TEKNIS PENGGUNAAN DAN PERTANGUNGJAWABAN KEUANGAN DANA BOS  (BOS SD DAN SMP TAHUN 2016)  </vt:lpstr>
      <vt:lpstr>MENGAPA PEMBINAAN BOS  HARUS RUTIN?</vt:lpstr>
      <vt:lpstr>HINDARI : </vt:lpstr>
      <vt:lpstr>HARUS DIINGAT </vt:lpstr>
      <vt:lpstr>LATAR BELAKANG</vt:lpstr>
      <vt:lpstr>Slide 6</vt:lpstr>
      <vt:lpstr>PENGERTIAN BOS</vt:lpstr>
      <vt:lpstr>TUJUAN UMUM BOS</vt:lpstr>
      <vt:lpstr>TUJUAN KHUSUS BOS</vt:lpstr>
      <vt:lpstr>PRINSIP PENGGUNAAN DANA BOS</vt:lpstr>
      <vt:lpstr>SASARAN</vt:lpstr>
      <vt:lpstr>PENTING DIPERHATIKAN</vt:lpstr>
      <vt:lpstr>lanjutan</vt:lpstr>
      <vt:lpstr>lanjutan</vt:lpstr>
      <vt:lpstr>PERBEDAAN</vt:lpstr>
      <vt:lpstr>KRITERIA SEKOLAH YANG DITETAPKAN SEBAGAI SEKOLAH KECIL</vt:lpstr>
      <vt:lpstr>KRITERIA SEKOLAH KECIL TIDAK BERLAKU :</vt:lpstr>
      <vt:lpstr>Slide 18</vt:lpstr>
      <vt:lpstr>TIM MANAJEMEN BOS SEKOLAH</vt:lpstr>
      <vt:lpstr>TUGAS DAN TANGGUNG JAWAB  TIM MANAJEMEN BOS SEKOLAH</vt:lpstr>
      <vt:lpstr>lanjutan</vt:lpstr>
      <vt:lpstr>lanjutan</vt:lpstr>
      <vt:lpstr>lanjutan</vt:lpstr>
      <vt:lpstr>lanjutan</vt:lpstr>
      <vt:lpstr>lanjutan</vt:lpstr>
      <vt:lpstr>PENGGUNAAN DANA BOS (13 BUTIR)</vt:lpstr>
      <vt:lpstr>lanjutan</vt:lpstr>
      <vt:lpstr>LARANGAN BOS (15 BUTIR)</vt:lpstr>
      <vt:lpstr>Slide 29</vt:lpstr>
      <vt:lpstr>TUGAS POKOK GURU  1. UU NO 14 TAHUN 2005 TENTANG GURU 2.  PP NO 74 TAHUN 2008 TENTANG GURU </vt:lpstr>
      <vt:lpstr>MELAKSANAKAN TUGAS LAIN  MENURUT PERMENPAN-RB  NOMOR 19 TAHUN 2009</vt:lpstr>
      <vt:lpstr>MEKANISME PEMBELIAN BARANG/JASA DI SATUAN PENDIDIKAN</vt:lpstr>
      <vt:lpstr>lanjutan</vt:lpstr>
      <vt:lpstr>lanjutan</vt:lpstr>
      <vt:lpstr>TERIMA KASIH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LATAR BELAKANG</dc:title>
  <dc:creator>user1</dc:creator>
  <cp:lastModifiedBy>laptop</cp:lastModifiedBy>
  <cp:revision>54</cp:revision>
  <dcterms:created xsi:type="dcterms:W3CDTF">2006-08-16T00:00:00Z</dcterms:created>
  <dcterms:modified xsi:type="dcterms:W3CDTF">2016-05-26T01:05:15Z</dcterms:modified>
</cp:coreProperties>
</file>