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FA3DB-BC52-4A80-BD19-C83311405086}" type="datetimeFigureOut">
              <a:rPr lang="id-ID" smtClean="0"/>
              <a:t>22/09/2016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34A73-2DC5-4571-B053-A4A6D2F46717}" type="slidenum">
              <a:rPr lang="id-ID" smtClean="0"/>
              <a:t>‹#›</a:t>
            </a:fld>
            <a:endParaRPr lang="id-ID"/>
          </a:p>
        </p:txBody>
      </p:sp>
    </p:spTree>
    <p:extLst>
      <p:ext uri="{BB962C8B-B14F-4D97-AF65-F5344CB8AC3E}">
        <p14:creationId xmlns:p14="http://schemas.microsoft.com/office/powerpoint/2010/main" val="23706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36F34A73-2DC5-4571-B053-A4A6D2F46717}" type="slidenum">
              <a:rPr lang="id-ID" smtClean="0"/>
              <a:t>1</a:t>
            </a:fld>
            <a:endParaRPr lang="id-ID"/>
          </a:p>
        </p:txBody>
      </p:sp>
    </p:spTree>
    <p:extLst>
      <p:ext uri="{BB962C8B-B14F-4D97-AF65-F5344CB8AC3E}">
        <p14:creationId xmlns:p14="http://schemas.microsoft.com/office/powerpoint/2010/main" val="2225242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E953C24-4283-432D-9241-C162EAF508CB}" type="datetime1">
              <a:rPr lang="en-US" smtClean="0"/>
              <a:t>9/22/2016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smtClean="0"/>
              <a:t>Ramanefatih</a:t>
            </a: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EF03B-57D3-4ACC-B92D-2BD54EE219B9}" type="datetime1">
              <a:rPr lang="en-US" smtClean="0"/>
              <a:t>9/22/2016</a:t>
            </a:fld>
            <a:endParaRPr lang="en-US" dirty="0"/>
          </a:p>
        </p:txBody>
      </p:sp>
      <p:sp>
        <p:nvSpPr>
          <p:cNvPr id="6" name="Footer Placeholder 5"/>
          <p:cNvSpPr>
            <a:spLocks noGrp="1"/>
          </p:cNvSpPr>
          <p:nvPr>
            <p:ph type="ftr" sz="quarter" idx="11"/>
          </p:nvPr>
        </p:nvSpPr>
        <p:spPr/>
        <p:txBody>
          <a:bodyPr/>
          <a:lstStyle/>
          <a:p>
            <a:r>
              <a:rPr lang="en-US" smtClean="0"/>
              <a:t>Ramanefatih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213ED-25CE-421B-AA33-610E5E05BEF1}" type="datetime1">
              <a:rPr lang="en-US" smtClean="0"/>
              <a:t>9/22/2016</a:t>
            </a:fld>
            <a:endParaRPr lang="en-US" dirty="0"/>
          </a:p>
        </p:txBody>
      </p:sp>
      <p:sp>
        <p:nvSpPr>
          <p:cNvPr id="6" name="Footer Placeholder 5"/>
          <p:cNvSpPr>
            <a:spLocks noGrp="1"/>
          </p:cNvSpPr>
          <p:nvPr>
            <p:ph type="ftr" sz="quarter" idx="11"/>
          </p:nvPr>
        </p:nvSpPr>
        <p:spPr/>
        <p:txBody>
          <a:bodyPr/>
          <a:lstStyle/>
          <a:p>
            <a:r>
              <a:rPr lang="en-US" smtClean="0"/>
              <a:t>Ramanefatih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C24DE-6472-4DAC-9C22-A077657EDBEF}" type="datetime1">
              <a:rPr lang="en-US" smtClean="0"/>
              <a:t>9/22/2016</a:t>
            </a:fld>
            <a:endParaRPr lang="en-US" dirty="0"/>
          </a:p>
        </p:txBody>
      </p:sp>
      <p:sp>
        <p:nvSpPr>
          <p:cNvPr id="6" name="Footer Placeholder 5"/>
          <p:cNvSpPr>
            <a:spLocks noGrp="1"/>
          </p:cNvSpPr>
          <p:nvPr>
            <p:ph type="ftr" sz="quarter" idx="11"/>
          </p:nvPr>
        </p:nvSpPr>
        <p:spPr/>
        <p:txBody>
          <a:bodyPr/>
          <a:lstStyle/>
          <a:p>
            <a:r>
              <a:rPr lang="en-US" smtClean="0"/>
              <a:t>Ramanefatih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2B355-3226-4226-A4D0-EA6C45E82CE1}" type="datetime1">
              <a:rPr lang="en-US" smtClean="0"/>
              <a:t>9/22/2016</a:t>
            </a:fld>
            <a:endParaRPr lang="en-US" dirty="0"/>
          </a:p>
        </p:txBody>
      </p:sp>
      <p:sp>
        <p:nvSpPr>
          <p:cNvPr id="6" name="Footer Placeholder 5"/>
          <p:cNvSpPr>
            <a:spLocks noGrp="1"/>
          </p:cNvSpPr>
          <p:nvPr>
            <p:ph type="ftr" sz="quarter" idx="11"/>
          </p:nvPr>
        </p:nvSpPr>
        <p:spPr/>
        <p:txBody>
          <a:bodyPr/>
          <a:lstStyle/>
          <a:p>
            <a:r>
              <a:rPr lang="en-US" smtClean="0"/>
              <a:t>Ramanefatih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29EB143-BA30-45FD-B5A8-F5303CA5F577}" type="datetime1">
              <a:rPr lang="en-US" smtClean="0"/>
              <a:t>9/22/2016</a:t>
            </a:fld>
            <a:endParaRPr lang="en-US"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2F10482-8F4C-4A07-9715-C4EA1AA83503}" type="datetime1">
              <a:rPr lang="en-US" smtClean="0"/>
              <a:t>9/22/2016</a:t>
            </a:fld>
            <a:endParaRPr lang="en-US"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294055-1BA8-423A-B47C-3F8F02CA2347}" type="datetime1">
              <a:rPr lang="en-US" smtClean="0"/>
              <a:t>9/22/2016</a:t>
            </a:fld>
            <a:endParaRPr lang="en-US" dirty="0"/>
          </a:p>
        </p:txBody>
      </p:sp>
      <p:sp>
        <p:nvSpPr>
          <p:cNvPr id="5" name="Footer Placeholder 4"/>
          <p:cNvSpPr>
            <a:spLocks noGrp="1"/>
          </p:cNvSpPr>
          <p:nvPr>
            <p:ph type="ftr" sz="quarter" idx="11"/>
          </p:nvPr>
        </p:nvSpPr>
        <p:spPr/>
        <p:txBody>
          <a:bodyPr/>
          <a:lstStyle/>
          <a:p>
            <a:r>
              <a:rPr lang="en-US" smtClean="0"/>
              <a:t>Ramanefatih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4B7E26-8AC6-4598-9233-02635ECB3EBA}" type="datetime1">
              <a:rPr lang="en-US" smtClean="0"/>
              <a:t>9/22/2016</a:t>
            </a:fld>
            <a:endParaRPr lang="en-US" dirty="0"/>
          </a:p>
        </p:txBody>
      </p:sp>
      <p:sp>
        <p:nvSpPr>
          <p:cNvPr id="5" name="Footer Placeholder 4"/>
          <p:cNvSpPr>
            <a:spLocks noGrp="1"/>
          </p:cNvSpPr>
          <p:nvPr>
            <p:ph type="ftr" sz="quarter" idx="11"/>
          </p:nvPr>
        </p:nvSpPr>
        <p:spPr/>
        <p:txBody>
          <a:bodyPr/>
          <a:lstStyle/>
          <a:p>
            <a:r>
              <a:rPr lang="en-US" smtClean="0"/>
              <a:t>Ramanefatih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19E740-5166-4F93-99B5-C56D927A7BBF}" type="datetime1">
              <a:rPr lang="en-US" smtClean="0"/>
              <a:t>9/22/2016</a:t>
            </a:fld>
            <a:endParaRPr lang="en-US" dirty="0"/>
          </a:p>
        </p:txBody>
      </p:sp>
      <p:sp>
        <p:nvSpPr>
          <p:cNvPr id="5" name="Footer Placeholder 4"/>
          <p:cNvSpPr>
            <a:spLocks noGrp="1"/>
          </p:cNvSpPr>
          <p:nvPr>
            <p:ph type="ftr" sz="quarter" idx="11"/>
          </p:nvPr>
        </p:nvSpPr>
        <p:spPr/>
        <p:txBody>
          <a:bodyPr/>
          <a:lstStyle/>
          <a:p>
            <a:r>
              <a:rPr lang="en-US" smtClean="0"/>
              <a:t>Ramanefatih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AA4A2-A668-461C-B380-E138C0803EFE}" type="datetime1">
              <a:rPr lang="en-US" smtClean="0"/>
              <a:t>9/22/2016</a:t>
            </a:fld>
            <a:endParaRPr lang="en-US" dirty="0"/>
          </a:p>
        </p:txBody>
      </p:sp>
      <p:sp>
        <p:nvSpPr>
          <p:cNvPr id="5" name="Footer Placeholder 4"/>
          <p:cNvSpPr>
            <a:spLocks noGrp="1"/>
          </p:cNvSpPr>
          <p:nvPr>
            <p:ph type="ftr" sz="quarter" idx="11"/>
          </p:nvPr>
        </p:nvSpPr>
        <p:spPr/>
        <p:txBody>
          <a:bodyPr/>
          <a:lstStyle/>
          <a:p>
            <a:r>
              <a:rPr lang="en-US" smtClean="0"/>
              <a:t>Ramanefatih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F4ACE6-B01C-4960-A456-702444E5BBD9}" type="datetime1">
              <a:rPr lang="en-US" smtClean="0"/>
              <a:t>9/22/2016</a:t>
            </a:fld>
            <a:endParaRPr lang="en-US" dirty="0"/>
          </a:p>
        </p:txBody>
      </p:sp>
      <p:sp>
        <p:nvSpPr>
          <p:cNvPr id="6" name="Footer Placeholder 5"/>
          <p:cNvSpPr>
            <a:spLocks noGrp="1"/>
          </p:cNvSpPr>
          <p:nvPr>
            <p:ph type="ftr" sz="quarter" idx="11"/>
          </p:nvPr>
        </p:nvSpPr>
        <p:spPr/>
        <p:txBody>
          <a:bodyPr/>
          <a:lstStyle/>
          <a:p>
            <a:r>
              <a:rPr lang="en-US" smtClean="0"/>
              <a:t>Ramanefatih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2D0B94-9DBB-4B98-BD81-75E64CE35D28}" type="datetime1">
              <a:rPr lang="en-US" smtClean="0"/>
              <a:t>9/22/2016</a:t>
            </a:fld>
            <a:endParaRPr lang="en-US" dirty="0"/>
          </a:p>
        </p:txBody>
      </p:sp>
      <p:sp>
        <p:nvSpPr>
          <p:cNvPr id="8" name="Footer Placeholder 7"/>
          <p:cNvSpPr>
            <a:spLocks noGrp="1"/>
          </p:cNvSpPr>
          <p:nvPr>
            <p:ph type="ftr" sz="quarter" idx="11"/>
          </p:nvPr>
        </p:nvSpPr>
        <p:spPr/>
        <p:txBody>
          <a:bodyPr/>
          <a:lstStyle/>
          <a:p>
            <a:r>
              <a:rPr lang="en-US" smtClean="0"/>
              <a:t>Ramanefatih</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1597CD-A57E-4E41-912A-10B22DCB31F8}" type="datetime1">
              <a:rPr lang="en-US" smtClean="0"/>
              <a:t>9/22/2016</a:t>
            </a:fld>
            <a:endParaRPr lang="en-US"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8FF2F-862A-462A-94F0-8A1BEF25544A}" type="datetime1">
              <a:rPr lang="en-US" smtClean="0"/>
              <a:t>9/22/2016</a:t>
            </a:fld>
            <a:endParaRPr lang="en-US" dirty="0"/>
          </a:p>
        </p:txBody>
      </p:sp>
      <p:sp>
        <p:nvSpPr>
          <p:cNvPr id="3" name="Footer Placeholder 2"/>
          <p:cNvSpPr>
            <a:spLocks noGrp="1"/>
          </p:cNvSpPr>
          <p:nvPr>
            <p:ph type="ftr" sz="quarter" idx="11"/>
          </p:nvPr>
        </p:nvSpPr>
        <p:spPr/>
        <p:txBody>
          <a:bodyPr/>
          <a:lstStyle/>
          <a:p>
            <a:r>
              <a:rPr lang="en-US" smtClean="0"/>
              <a:t>Ramanefatih</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DAEFF-CF64-4768-91CE-A0603E669CC7}" type="datetime1">
              <a:rPr lang="en-US" smtClean="0"/>
              <a:t>9/22/2016</a:t>
            </a:fld>
            <a:endParaRPr lang="en-US" dirty="0"/>
          </a:p>
        </p:txBody>
      </p:sp>
      <p:sp>
        <p:nvSpPr>
          <p:cNvPr id="6" name="Footer Placeholder 5"/>
          <p:cNvSpPr>
            <a:spLocks noGrp="1"/>
          </p:cNvSpPr>
          <p:nvPr>
            <p:ph type="ftr" sz="quarter" idx="11"/>
          </p:nvPr>
        </p:nvSpPr>
        <p:spPr/>
        <p:txBody>
          <a:bodyPr/>
          <a:lstStyle/>
          <a:p>
            <a:r>
              <a:rPr lang="en-US" smtClean="0"/>
              <a:t>Ramanefatih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14A92-079A-4B91-B050-94EA74E11E1E}" type="datetime1">
              <a:rPr lang="en-US" smtClean="0"/>
              <a:t>9/22/2016</a:t>
            </a:fld>
            <a:endParaRPr lang="en-US" dirty="0"/>
          </a:p>
        </p:txBody>
      </p:sp>
      <p:sp>
        <p:nvSpPr>
          <p:cNvPr id="6" name="Footer Placeholder 5"/>
          <p:cNvSpPr>
            <a:spLocks noGrp="1"/>
          </p:cNvSpPr>
          <p:nvPr>
            <p:ph type="ftr" sz="quarter" idx="11"/>
          </p:nvPr>
        </p:nvSpPr>
        <p:spPr/>
        <p:txBody>
          <a:bodyPr/>
          <a:lstStyle/>
          <a:p>
            <a:r>
              <a:rPr lang="en-US" smtClean="0"/>
              <a:t>Ramanefatih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D461D8B-2EAA-4A04-BF1F-B80EB7AB6817}" type="datetime1">
              <a:rPr lang="en-US" smtClean="0"/>
              <a:t>9/22/2016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smtClean="0"/>
              <a:t>Ramanefatih</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Kesehatan reproduksi dalam prespektif gender</a:t>
            </a:r>
            <a:endParaRPr lang="id-ID" dirty="0"/>
          </a:p>
        </p:txBody>
      </p:sp>
      <p:sp>
        <p:nvSpPr>
          <p:cNvPr id="3" name="Subtitle 2"/>
          <p:cNvSpPr>
            <a:spLocks noGrp="1"/>
          </p:cNvSpPr>
          <p:nvPr>
            <p:ph type="subTitle" idx="1"/>
          </p:nvPr>
        </p:nvSpPr>
        <p:spPr/>
        <p:txBody>
          <a:bodyPr/>
          <a:lstStyle/>
          <a:p>
            <a:r>
              <a:rPr lang="id-ID" sz="1600" dirty="0" smtClean="0"/>
              <a:t>Tohid al muslim</a:t>
            </a:r>
          </a:p>
          <a:p>
            <a:r>
              <a:rPr lang="id-ID" sz="1600" dirty="0" smtClean="0"/>
              <a:t>Balai penyuluhan kb kecamatan sokaraja</a:t>
            </a:r>
            <a:endParaRPr lang="id-ID" sz="1600"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105443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Keluarga berencana</a:t>
            </a:r>
            <a:endParaRPr lang="id-ID" dirty="0"/>
          </a:p>
        </p:txBody>
      </p:sp>
      <p:sp>
        <p:nvSpPr>
          <p:cNvPr id="3" name="Content Placeholder 2"/>
          <p:cNvSpPr>
            <a:spLocks noGrp="1"/>
          </p:cNvSpPr>
          <p:nvPr>
            <p:ph sz="quarter" idx="13"/>
          </p:nvPr>
        </p:nvSpPr>
        <p:spPr/>
        <p:txBody>
          <a:bodyPr>
            <a:normAutofit fontScale="92500" lnSpcReduction="10000"/>
          </a:bodyPr>
          <a:lstStyle/>
          <a:p>
            <a:r>
              <a:rPr lang="id-ID" dirty="0" smtClean="0"/>
              <a:t>Kesertaan </a:t>
            </a:r>
            <a:r>
              <a:rPr lang="id-ID" dirty="0"/>
              <a:t>ber-KB, dari data SDKI tahun 1997 presentase kesertaan ber-KB, diketahui bahwa 98% akseptor KB adalah perempuan.partisipasi laki-laki hanya 1,3%. Ini nerarti bahwa dalam program KB perempuan selalu objek/target sasaran.</a:t>
            </a:r>
          </a:p>
          <a:p>
            <a:r>
              <a:rPr lang="id-ID" dirty="0" smtClean="0"/>
              <a:t>Perempuan </a:t>
            </a:r>
            <a:r>
              <a:rPr lang="id-ID" dirty="0"/>
              <a:t>tidak mempunyai kekuatan untuk memutuskan metode kontrasepsi yang diinginkan, antara lain karena ketergantungan kepada keputusan suami (laki-laki lebih dominan), informasi yang kurang lengkap dari petugas kesehatan, penyediaan alat dan obat kontrasepsi yang tidak memadai di tempat palayanan.</a:t>
            </a:r>
          </a:p>
          <a:p>
            <a:r>
              <a:rPr lang="id-ID" dirty="0" smtClean="0"/>
              <a:t>Pengambilan </a:t>
            </a:r>
            <a:r>
              <a:rPr lang="id-ID" dirty="0"/>
              <a:t>keputusan  partisipasi kaum laki-laki dalam program KB sangat kecil dan kurang, namun control terhadap perempuan dalam hal memutuskan untuk ber-KB sangat dominan.</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178772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Kesehatan Reproduksi Remaja</a:t>
            </a:r>
          </a:p>
        </p:txBody>
      </p:sp>
      <p:sp>
        <p:nvSpPr>
          <p:cNvPr id="3" name="Content Placeholder 2"/>
          <p:cNvSpPr>
            <a:spLocks noGrp="1"/>
          </p:cNvSpPr>
          <p:nvPr>
            <p:ph sz="quarter" idx="13"/>
          </p:nvPr>
        </p:nvSpPr>
        <p:spPr/>
        <p:txBody>
          <a:bodyPr/>
          <a:lstStyle/>
          <a:p>
            <a:r>
              <a:rPr lang="id-ID" dirty="0"/>
              <a:t>Ketidak adilan dalam mengambil tanggung jawab misalnya pada pergaulan yang terlalu bebas, remajaputeri selalu menjadi korban dan menangguang segala akibatnya (misalnya kehamilan yang tidak dikehendaki, putus sekolah, kekerasan terhadap perempuan, dan sebagainya).</a:t>
            </a:r>
          </a:p>
          <a:p>
            <a:r>
              <a:rPr lang="id-ID" dirty="0" smtClean="0"/>
              <a:t>Ketidak-adilan </a:t>
            </a:r>
            <a:r>
              <a:rPr lang="id-ID" dirty="0"/>
              <a:t>dalam aspek hokum, misalnya dalam tindakan aborsi illegal, yang diancam oleh sanksi dan hukuman adalah perempuan yang menginginkan tindakan aborsi tersebut, sedangkan laki-laki  yang menyebabkan kehamilan tidak tersentuh oleh hukum. </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429102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Infeksi Menular Seksual</a:t>
            </a:r>
          </a:p>
        </p:txBody>
      </p:sp>
      <p:sp>
        <p:nvSpPr>
          <p:cNvPr id="3" name="Content Placeholder 2"/>
          <p:cNvSpPr>
            <a:spLocks noGrp="1"/>
          </p:cNvSpPr>
          <p:nvPr>
            <p:ph sz="quarter" idx="13"/>
          </p:nvPr>
        </p:nvSpPr>
        <p:spPr/>
        <p:txBody>
          <a:bodyPr/>
          <a:lstStyle/>
          <a:p>
            <a:r>
              <a:rPr lang="id-ID" dirty="0" smtClean="0"/>
              <a:t>Perempuan </a:t>
            </a:r>
            <a:r>
              <a:rPr lang="id-ID" dirty="0"/>
              <a:t>selalu dijadikan objek intervensi dalam program pemberantasan IMS, walaupun laki-laki sebagai konsumen justru member konstribusi yang cuku besar dalam permasalahan tersebut.</a:t>
            </a:r>
          </a:p>
          <a:p>
            <a:r>
              <a:rPr lang="id-ID" dirty="0" smtClean="0"/>
              <a:t>Setiap </a:t>
            </a:r>
            <a:r>
              <a:rPr lang="id-ID" dirty="0"/>
              <a:t>upaya mengurangi praktek prostitusi,kaum wanita sebagai penjaja seks komersial selalu menjadi objek dan tudingan sumber permasalahan, sementara kaum laki-laki yang mungkin menjadi sumber penularan tidak pernah di intervensi dan dikoreksi.</a:t>
            </a:r>
          </a:p>
          <a:p>
            <a:r>
              <a:rPr lang="id-ID" dirty="0"/>
              <a:t>Perempuan (istri) tidak kuasa menawarkan kondom jika suami terserang IMS</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369733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Penangan Isu Gender Dalam Kesehatan Reproduksi</a:t>
            </a:r>
          </a:p>
        </p:txBody>
      </p:sp>
      <p:sp>
        <p:nvSpPr>
          <p:cNvPr id="3" name="Content Placeholder 2"/>
          <p:cNvSpPr>
            <a:spLocks noGrp="1"/>
          </p:cNvSpPr>
          <p:nvPr>
            <p:ph sz="quarter" idx="13"/>
          </p:nvPr>
        </p:nvSpPr>
        <p:spPr>
          <a:xfrm>
            <a:off x="687976" y="2281605"/>
            <a:ext cx="10394707" cy="3311189"/>
          </a:xfrm>
        </p:spPr>
        <p:txBody>
          <a:bodyPr>
            <a:normAutofit fontScale="92500" lnSpcReduction="10000"/>
          </a:bodyPr>
          <a:lstStyle/>
          <a:p>
            <a:r>
              <a:rPr lang="id-ID" dirty="0"/>
              <a:t>Masalah kesehatan reproduksi dapat terjadi sepanjang siklus kehidupan manusia, misalnya  masalah inses yang terjadi pada masa kanak-kanak di rumah, masalah pergaulan bebas pada masa remaja, kehamilan remaja, aborsi yang tidak aman, kekurangan informasi tentang kesehatan reproduksi dan masalah kesehatan reproduksi lainnya.</a:t>
            </a:r>
          </a:p>
          <a:p>
            <a:r>
              <a:rPr lang="id-ID" dirty="0" smtClean="0"/>
              <a:t> </a:t>
            </a:r>
            <a:r>
              <a:rPr lang="id-ID" dirty="0"/>
              <a:t>Perempuan lebih rentan dalam menghadapi resiko kesehatan reproduksi seperti kehamilan, melahirkan, aborsi yang tidak aman dan pemakaian alat kontrasepsi.</a:t>
            </a:r>
          </a:p>
          <a:p>
            <a:r>
              <a:rPr lang="id-ID" dirty="0" smtClean="0"/>
              <a:t>Masalah </a:t>
            </a:r>
            <a:r>
              <a:rPr lang="id-ID" dirty="0"/>
              <a:t>kesehatan reproduksi tidak terpisahkan dari hubungan laki-laki dan perempuan. Namun terlibat, motivasi serta partisipasi laki-laki dalam kesehatan reproduksi dewasa ini  masih sangat kurang.</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183829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Penangan Isu Gender Dalam Kesehatan Reproduksi</a:t>
            </a:r>
          </a:p>
        </p:txBody>
      </p:sp>
      <p:sp>
        <p:nvSpPr>
          <p:cNvPr id="3" name="Content Placeholder 2"/>
          <p:cNvSpPr>
            <a:spLocks noGrp="1"/>
          </p:cNvSpPr>
          <p:nvPr>
            <p:ph sz="quarter" idx="13"/>
          </p:nvPr>
        </p:nvSpPr>
        <p:spPr/>
        <p:txBody>
          <a:bodyPr/>
          <a:lstStyle/>
          <a:p>
            <a:r>
              <a:rPr lang="id-ID" dirty="0"/>
              <a:t>Laki-laki juga mempunyai masalah kesehatan reproduksi. Khususnya yang berkaitan dengan IMS, termasuk  HIV/AIDS.</a:t>
            </a:r>
          </a:p>
          <a:p>
            <a:r>
              <a:rPr lang="id-ID" dirty="0" smtClean="0"/>
              <a:t>Perempuan </a:t>
            </a:r>
            <a:r>
              <a:rPr lang="id-ID" dirty="0"/>
              <a:t>rentan terhadap kekerasan dalam rumah tangga (kekerasan domestic) Atau perlakuan kasar,  yang pada dasarnya bersumber gender yang tidak setara.</a:t>
            </a:r>
          </a:p>
          <a:p>
            <a:r>
              <a:rPr lang="id-ID" dirty="0" smtClean="0"/>
              <a:t>Kesehatan </a:t>
            </a:r>
            <a:r>
              <a:rPr lang="id-ID" dirty="0"/>
              <a:t>reproduksi lebih banyak dikaitkan dengan urusan perempuan, seperti bila menyebut akseptor KB, aborsi, pemeriksaan kehamilan, kemandulan dan kematian ibu.</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246724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MASALAH YANG BERKAITAN DENGAN SEKSUALITAS</a:t>
            </a:r>
          </a:p>
        </p:txBody>
      </p:sp>
      <p:sp>
        <p:nvSpPr>
          <p:cNvPr id="3" name="Content Placeholder 2"/>
          <p:cNvSpPr>
            <a:spLocks noGrp="1"/>
          </p:cNvSpPr>
          <p:nvPr>
            <p:ph sz="quarter" idx="13"/>
          </p:nvPr>
        </p:nvSpPr>
        <p:spPr/>
        <p:txBody>
          <a:bodyPr/>
          <a:lstStyle/>
          <a:p>
            <a:r>
              <a:rPr lang="id-ID" dirty="0"/>
              <a:t>Disfungsi </a:t>
            </a:r>
            <a:r>
              <a:rPr lang="id-ID" dirty="0" smtClean="0"/>
              <a:t>seksual</a:t>
            </a:r>
          </a:p>
          <a:p>
            <a:pPr marL="0" indent="0">
              <a:buNone/>
            </a:pPr>
            <a:r>
              <a:rPr lang="id-ID" dirty="0"/>
              <a:t>antara lain karena kurang hasrat seks, gangguan orgasme, gangguan seksual akibat penyakit sistemik/obat-obatan, rasa sakit saat berhubungan</a:t>
            </a:r>
            <a:r>
              <a:rPr lang="id-ID" dirty="0" smtClean="0"/>
              <a:t>.</a:t>
            </a:r>
          </a:p>
          <a:p>
            <a:r>
              <a:rPr lang="id-ID" dirty="0"/>
              <a:t>Perilaku penyimpangan </a:t>
            </a:r>
            <a:r>
              <a:rPr lang="id-ID" dirty="0" smtClean="0"/>
              <a:t>seksualitas</a:t>
            </a:r>
          </a:p>
          <a:p>
            <a:pPr marL="0" indent="0">
              <a:buNone/>
            </a:pPr>
            <a:r>
              <a:rPr lang="id-ID" dirty="0"/>
              <a:t>Exhibitionism, Fetishisme, Masochisme, Sadisme, Scoptophilia, Veyeurisme, Transvertisme, Pedophilia, Bestiality, Zoophilia, Nekrofilia, Onani/masturbasi</a:t>
            </a:r>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398100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t>Pandangan keliru tentang fungsi sexual perempuan karena peran gender</a:t>
            </a:r>
            <a:endParaRPr lang="id-ID" sz="3600" dirty="0"/>
          </a:p>
        </p:txBody>
      </p:sp>
      <p:sp>
        <p:nvSpPr>
          <p:cNvPr id="3" name="Content Placeholder 2"/>
          <p:cNvSpPr>
            <a:spLocks noGrp="1"/>
          </p:cNvSpPr>
          <p:nvPr>
            <p:ph sz="quarter" idx="13"/>
          </p:nvPr>
        </p:nvSpPr>
        <p:spPr/>
        <p:txBody>
          <a:bodyPr>
            <a:normAutofit fontScale="92500" lnSpcReduction="20000"/>
          </a:bodyPr>
          <a:lstStyle/>
          <a:p>
            <a:r>
              <a:rPr lang="id-ID" dirty="0"/>
              <a:t>Tubuh wanita memalukan. Hal ini menyebabkan bila anak gadis menanyakan seputar masalah seksual atau tentang perbedaan organ yang dimilikinya maka orang tua menganggap tidak layak untuk membicarakannya</a:t>
            </a:r>
          </a:p>
          <a:p>
            <a:r>
              <a:rPr lang="id-ID" dirty="0" smtClean="0"/>
              <a:t>Tubuh </a:t>
            </a:r>
            <a:r>
              <a:rPr lang="id-ID" dirty="0"/>
              <a:t>wanita milik pria. Dengan diberikannya mas kawin, laki-laki menganggap sudah memiliki tubuh istrinya sehingga laki-laki bisa berbuat apapun yang dia mau atas dasar kepemilikannya tersebut. Yang benar adalah tubuh wanita bukan milik lelaki. Perempuan berhak atas dirinya, mengambil keputusan bergaul social dengan siapa saja.</a:t>
            </a:r>
          </a:p>
          <a:p>
            <a:r>
              <a:rPr lang="id-ID" dirty="0" smtClean="0"/>
              <a:t>Perempuan </a:t>
            </a:r>
            <a:r>
              <a:rPr lang="id-ID" dirty="0"/>
              <a:t>hanya sedikit gairah/dorongan seks. Hal ini menyebabkan adanya anggapan bahwa perempuan hanya sekedar melayani seksual suaminya, sehingga menyebabkan pria tidak memperhatikan kehidupan seksual istrinya.</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8363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a:t>Pandangan keliru tentang fungsi sexual perempuan karena peran gender</a:t>
            </a:r>
          </a:p>
        </p:txBody>
      </p:sp>
      <p:sp>
        <p:nvSpPr>
          <p:cNvPr id="3" name="Content Placeholder 2"/>
          <p:cNvSpPr>
            <a:spLocks noGrp="1"/>
          </p:cNvSpPr>
          <p:nvPr>
            <p:ph sz="quarter" idx="13"/>
          </p:nvPr>
        </p:nvSpPr>
        <p:spPr/>
        <p:txBody>
          <a:bodyPr>
            <a:normAutofit fontScale="85000" lnSpcReduction="10000"/>
          </a:bodyPr>
          <a:lstStyle/>
          <a:p>
            <a:r>
              <a:rPr lang="id-ID" dirty="0" smtClean="0"/>
              <a:t>Darah </a:t>
            </a:r>
            <a:r>
              <a:rPr lang="id-ID" dirty="0"/>
              <a:t>perawan. Masih banyak yang beranggapan bahwa pertama kali melakukan hubungan seksual akan terjadi perdarahan, sehingga yang tidak mengalami perdarahan berarti sudah tidak perawan.perempuan yang mengalami rangsangan seksual akan mengeluarkan banyak lender dari dinding vagina. Hal ini memudahkan penetrasi sehingga perdarahan mungkin tidak terjadi</a:t>
            </a:r>
          </a:p>
          <a:p>
            <a:r>
              <a:rPr lang="id-ID" dirty="0" smtClean="0"/>
              <a:t>Ukuran </a:t>
            </a:r>
            <a:r>
              <a:rPr lang="id-ID" dirty="0"/>
              <a:t>penis. Banyak pria yang merasa kecewa bahkan rendah diri bila mempunyai ukuran penis yang kecil, padahal ukurannya normal. Anggapan ini bisa menganggu kehidupan seks rumah tangga.</a:t>
            </a:r>
          </a:p>
          <a:p>
            <a:r>
              <a:rPr lang="id-ID" dirty="0" smtClean="0"/>
              <a:t>Virginitas</a:t>
            </a:r>
            <a:r>
              <a:rPr lang="id-ID" dirty="0"/>
              <a:t>. Virginitas yang dituntut di masyarakat hanya pada perempuan. Laki-laki yang pernah melakukan hubungan seksual sebelum menikah luput dari tuntutan masyarakat. Bahkan dengan budaya sifon yang merupakan rangkain upacara sunat bagi laki-laki, menghalalkan hubungan seksual untuk proses penyembuhan penyunatannya.</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361175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KENDALI KEHIDUPAN SEKSUAL PEREMPUAN</a:t>
            </a:r>
          </a:p>
        </p:txBody>
      </p:sp>
      <p:sp>
        <p:nvSpPr>
          <p:cNvPr id="3" name="Content Placeholder 2"/>
          <p:cNvSpPr>
            <a:spLocks noGrp="1"/>
          </p:cNvSpPr>
          <p:nvPr>
            <p:ph sz="quarter" idx="13"/>
          </p:nvPr>
        </p:nvSpPr>
        <p:spPr/>
        <p:txBody>
          <a:bodyPr>
            <a:normAutofit fontScale="92500"/>
          </a:bodyPr>
          <a:lstStyle/>
          <a:p>
            <a:r>
              <a:rPr lang="id-ID" dirty="0" smtClean="0"/>
              <a:t>Hubungan </a:t>
            </a:r>
            <a:r>
              <a:rPr lang="id-ID" dirty="0"/>
              <a:t>intim yang aman. Pemakain kondom dipertimbangkan ketika gejala IMS ataupun ada kekhawatiran patnernya tidak setia sebagai langkah pencegahan terhadap IMS,HIV-AIDS.</a:t>
            </a:r>
          </a:p>
          <a:p>
            <a:r>
              <a:rPr lang="id-ID" dirty="0" smtClean="0"/>
              <a:t>Waktu </a:t>
            </a:r>
            <a:r>
              <a:rPr lang="id-ID" dirty="0"/>
              <a:t>hubungan seksual dilakukan pada saat perempuan mempunyai kemauan.</a:t>
            </a:r>
          </a:p>
          <a:p>
            <a:r>
              <a:rPr lang="id-ID" dirty="0" smtClean="0"/>
              <a:t>Metode</a:t>
            </a:r>
            <a:r>
              <a:rPr lang="id-ID" dirty="0"/>
              <a:t>. Cara atau teknik yang digunakan berhubungan seksual atas keinginan dan kesepakatan kedua pihak.</a:t>
            </a:r>
          </a:p>
          <a:p>
            <a:r>
              <a:rPr lang="id-ID" dirty="0" smtClean="0"/>
              <a:t>Menikmati </a:t>
            </a:r>
            <a:r>
              <a:rPr lang="id-ID" dirty="0"/>
              <a:t>hubungan seksual. Istri tidak hanya sekedar melayani keinginan suami ataupun sekedar menjalankan kewajibanya tetapi istri benar-benar bisa menikmati , dan dapat mencapai orgasme.sangat dibutuhkan pengertian dari suami untuk hal ini.</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206541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KENDALI KEHIDUPAN SEKSUAL PEREMPUAN</a:t>
            </a:r>
          </a:p>
        </p:txBody>
      </p:sp>
      <p:sp>
        <p:nvSpPr>
          <p:cNvPr id="3" name="Content Placeholder 2"/>
          <p:cNvSpPr>
            <a:spLocks noGrp="1"/>
          </p:cNvSpPr>
          <p:nvPr>
            <p:ph sz="quarter" idx="13"/>
          </p:nvPr>
        </p:nvSpPr>
        <p:spPr/>
        <p:txBody>
          <a:bodyPr/>
          <a:lstStyle/>
          <a:p>
            <a:r>
              <a:rPr lang="id-ID" dirty="0"/>
              <a:t>Memilih pasangan hidup sendiri. Pilihan hati perempuan akan meniadakan keterpaksaan dalam menjalani kehidupan seksual di rumah tangga.</a:t>
            </a:r>
          </a:p>
          <a:p>
            <a:r>
              <a:rPr lang="id-ID" dirty="0" smtClean="0"/>
              <a:t>Merencanakan </a:t>
            </a:r>
            <a:r>
              <a:rPr lang="id-ID" dirty="0"/>
              <a:t>kapan hamil. Menjalani kehamilan tidak dengan keterpaksaan akan membantu istri menjalani proses kehamilandengan baik. Pemilihan kehamilan menjadi sangat terjaga.</a:t>
            </a:r>
          </a:p>
          <a:p>
            <a:r>
              <a:rPr lang="id-ID" dirty="0" smtClean="0"/>
              <a:t>Bebas </a:t>
            </a:r>
            <a:r>
              <a:rPr lang="id-ID" dirty="0"/>
              <a:t>kekerasan seks, pemaksaan. Kekerasan seks akan menghilangkan dorongan seksual istri. Menjalani kehidupan seksual tampa paksaan dan kekerasan akan memungkinkan istri untuk dapat menikmati hubungan seksual.</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205096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a:t>
            </a:r>
            <a:endParaRPr lang="id-ID" dirty="0"/>
          </a:p>
        </p:txBody>
      </p:sp>
      <p:sp>
        <p:nvSpPr>
          <p:cNvPr id="3" name="Content Placeholder 2"/>
          <p:cNvSpPr>
            <a:spLocks noGrp="1"/>
          </p:cNvSpPr>
          <p:nvPr>
            <p:ph sz="quarter" idx="13"/>
          </p:nvPr>
        </p:nvSpPr>
        <p:spPr/>
        <p:txBody>
          <a:bodyPr>
            <a:normAutofit fontScale="85000" lnSpcReduction="10000"/>
          </a:bodyPr>
          <a:lstStyle/>
          <a:p>
            <a:r>
              <a:rPr lang="id-ID" dirty="0" smtClean="0">
                <a:solidFill>
                  <a:srgbClr val="FF0000"/>
                </a:solidFill>
              </a:rPr>
              <a:t>Kesehatan reproduksi :</a:t>
            </a:r>
          </a:p>
          <a:p>
            <a:pPr marL="0" indent="0">
              <a:buNone/>
            </a:pPr>
            <a:r>
              <a:rPr lang="id-ID" dirty="0"/>
              <a:t>Suatu keadaan kesejahteraan fisik mental dan sosial yang utuh,bukan </a:t>
            </a:r>
            <a:r>
              <a:rPr lang="id-ID" dirty="0" smtClean="0"/>
              <a:t>hanya bebas </a:t>
            </a:r>
            <a:r>
              <a:rPr lang="id-ID" dirty="0"/>
              <a:t>dari penyakit atau </a:t>
            </a:r>
            <a:r>
              <a:rPr lang="id-ID" dirty="0" smtClean="0"/>
              <a:t>kecacatan tetapi Dalam </a:t>
            </a:r>
            <a:r>
              <a:rPr lang="id-ID" dirty="0"/>
              <a:t>segala aspek yang berhubungan dengan sistem reproduksi,fungsi serta prosesnya.</a:t>
            </a:r>
            <a:endParaRPr lang="id-ID" dirty="0" smtClean="0"/>
          </a:p>
          <a:p>
            <a:r>
              <a:rPr lang="id-ID" dirty="0" smtClean="0">
                <a:solidFill>
                  <a:srgbClr val="FF0000"/>
                </a:solidFill>
              </a:rPr>
              <a:t>gender</a:t>
            </a:r>
            <a:endParaRPr lang="id-ID" dirty="0">
              <a:solidFill>
                <a:srgbClr val="FF0000"/>
              </a:solidFill>
            </a:endParaRPr>
          </a:p>
          <a:p>
            <a:pPr marL="0" indent="0">
              <a:buNone/>
            </a:pPr>
            <a:r>
              <a:rPr lang="id-ID" dirty="0"/>
              <a:t>perbedaan antara laki-laki dan perempuan dalam peran, fungsi, hak, tanggung jawab, dan perilaku yg dibentuk oleh tata nilai sosial, budaya dan adat </a:t>
            </a:r>
            <a:r>
              <a:rPr lang="id-ID" dirty="0" smtClean="0"/>
              <a:t>istiadat</a:t>
            </a:r>
          </a:p>
          <a:p>
            <a:r>
              <a:rPr lang="id-ID" dirty="0" smtClean="0">
                <a:solidFill>
                  <a:srgbClr val="FF0000"/>
                </a:solidFill>
              </a:rPr>
              <a:t>jenis kelamin / sex</a:t>
            </a:r>
          </a:p>
          <a:p>
            <a:pPr marL="0" indent="0">
              <a:buNone/>
            </a:pPr>
            <a:r>
              <a:rPr lang="id-ID" dirty="0"/>
              <a:t>Karakteristik genetik/fisiologik atau biologis/seseorang yg menunjukkan apakah dia seorang perempuan atau laki-laki</a:t>
            </a:r>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227459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44237" y="1169777"/>
            <a:ext cx="10394707" cy="3311189"/>
          </a:xfrm>
        </p:spPr>
        <p:txBody>
          <a:bodyPr/>
          <a:lstStyle/>
          <a:p>
            <a:r>
              <a:rPr lang="id-ID" dirty="0" smtClean="0"/>
              <a:t>Sudah bukan saatnya lagi untuk menilai fungsi dan peran reproduksi berdasarkan bias gender</a:t>
            </a:r>
          </a:p>
          <a:p>
            <a:r>
              <a:rPr lang="id-ID" dirty="0" smtClean="0"/>
              <a:t>Jadilah remaja yang bertanggungjawab atas kesehatan reproduksi masing masing</a:t>
            </a:r>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2860043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374074"/>
            <a:ext cx="10394707" cy="5000512"/>
          </a:xfrm>
        </p:spPr>
        <p:txBody>
          <a:bodyPr>
            <a:normAutofit/>
          </a:bodyPr>
          <a:lstStyle/>
          <a:p>
            <a:pPr marL="0" indent="0" algn="ctr">
              <a:buNone/>
            </a:pPr>
            <a:r>
              <a:rPr lang="id-ID" sz="8000" dirty="0" smtClean="0">
                <a:solidFill>
                  <a:srgbClr val="FF0000"/>
                </a:solidFill>
                <a:latin typeface="Arial Black" panose="020B0A04020102020204" pitchFamily="34" charset="0"/>
              </a:rPr>
              <a:t>Terima kasih</a:t>
            </a:r>
            <a:endParaRPr lang="id-ID" sz="8000" dirty="0">
              <a:solidFill>
                <a:srgbClr val="FF0000"/>
              </a:solidFill>
              <a:latin typeface="Arial Black" panose="020B0A04020102020204" pitchFamily="34" charset="0"/>
            </a:endParaRPr>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194047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Perbedaan antara gender</a:t>
            </a:r>
            <a:br>
              <a:rPr lang="id-ID" dirty="0"/>
            </a:br>
            <a:r>
              <a:rPr lang="id-ID" dirty="0"/>
              <a:t>dengan jenis kelamin</a:t>
            </a:r>
          </a:p>
        </p:txBody>
      </p:sp>
      <p:sp>
        <p:nvSpPr>
          <p:cNvPr id="3" name="Content Placeholder 2"/>
          <p:cNvSpPr>
            <a:spLocks noGrp="1"/>
          </p:cNvSpPr>
          <p:nvPr>
            <p:ph sz="quarter" idx="13"/>
          </p:nvPr>
        </p:nvSpPr>
        <p:spPr/>
        <p:txBody>
          <a:bodyPr/>
          <a:lstStyle/>
          <a:p>
            <a:r>
              <a:rPr lang="id-ID" dirty="0" smtClean="0">
                <a:solidFill>
                  <a:srgbClr val="FF0000"/>
                </a:solidFill>
              </a:rPr>
              <a:t>Gender</a:t>
            </a:r>
          </a:p>
          <a:p>
            <a:pPr marL="0" indent="0">
              <a:buNone/>
            </a:pPr>
            <a:r>
              <a:rPr lang="id-ID" dirty="0"/>
              <a:t>perbedaan peran, fungsi, tanggung jawab antara laki-laki dan perempuan yang dibentuk, di buat dan dikonstruksi oleh masyarakat dan dapat perubah sesuai dengan perkembangan zaman akibat konstruksi </a:t>
            </a:r>
            <a:r>
              <a:rPr lang="id-ID" dirty="0" smtClean="0"/>
              <a:t>sosial</a:t>
            </a:r>
          </a:p>
          <a:p>
            <a:r>
              <a:rPr lang="id-ID" dirty="0">
                <a:solidFill>
                  <a:srgbClr val="FF0000"/>
                </a:solidFill>
              </a:rPr>
              <a:t>Seksualitatas/ Jenis </a:t>
            </a:r>
            <a:r>
              <a:rPr lang="id-ID" dirty="0" smtClean="0">
                <a:solidFill>
                  <a:srgbClr val="FF0000"/>
                </a:solidFill>
              </a:rPr>
              <a:t>Kelamin</a:t>
            </a:r>
          </a:p>
          <a:p>
            <a:pPr marL="0" indent="0">
              <a:buNone/>
            </a:pPr>
            <a:r>
              <a:rPr lang="id-ID" dirty="0"/>
              <a:t>perbedaan jenis kelamin yang ditentukan secara biologis yang secara fisik melekat pada masing-masing jenis kelamin, laki-laki dan perempuan</a:t>
            </a:r>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1641210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Perbedaan antara gender</a:t>
            </a:r>
            <a:br>
              <a:rPr lang="id-ID" dirty="0"/>
            </a:br>
            <a:r>
              <a:rPr lang="id-ID" dirty="0"/>
              <a:t>dengan jenis kelamin</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95202981"/>
              </p:ext>
            </p:extLst>
          </p:nvPr>
        </p:nvGraphicFramePr>
        <p:xfrm>
          <a:off x="800100" y="1995055"/>
          <a:ext cx="9840191" cy="3528066"/>
        </p:xfrm>
        <a:graphic>
          <a:graphicData uri="http://schemas.openxmlformats.org/drawingml/2006/table">
            <a:tbl>
              <a:tblPr firstRow="1" firstCol="1" bandRow="1">
                <a:tableStyleId>{5C22544A-7EE6-4342-B048-85BDC9FD1C3A}</a:tableStyleId>
              </a:tblPr>
              <a:tblGrid>
                <a:gridCol w="952761"/>
                <a:gridCol w="2285877"/>
                <a:gridCol w="3954154"/>
                <a:gridCol w="2647399"/>
              </a:tblGrid>
              <a:tr h="305354">
                <a:tc>
                  <a:txBody>
                    <a:bodyPr/>
                    <a:lstStyle/>
                    <a:p>
                      <a:pPr algn="ctr">
                        <a:lnSpc>
                          <a:spcPts val="1670"/>
                        </a:lnSpc>
                        <a:spcAft>
                          <a:spcPts val="0"/>
                        </a:spcAft>
                      </a:pPr>
                      <a:r>
                        <a:rPr lang="id-ID" sz="1600" dirty="0">
                          <a:effectLst/>
                        </a:rPr>
                        <a:t>No.</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gn="ctr">
                        <a:lnSpc>
                          <a:spcPts val="1670"/>
                        </a:lnSpc>
                        <a:spcAft>
                          <a:spcPts val="0"/>
                        </a:spcAft>
                      </a:pPr>
                      <a:r>
                        <a:rPr lang="id-ID" sz="1600" dirty="0">
                          <a:effectLst/>
                        </a:rPr>
                        <a:t>Karakteristik</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gn="ctr">
                        <a:lnSpc>
                          <a:spcPts val="1670"/>
                        </a:lnSpc>
                        <a:spcAft>
                          <a:spcPts val="0"/>
                        </a:spcAft>
                      </a:pPr>
                      <a:r>
                        <a:rPr lang="id-ID" sz="1600" dirty="0">
                          <a:effectLst/>
                        </a:rPr>
                        <a:t>Gender</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gn="ctr">
                        <a:lnSpc>
                          <a:spcPts val="1670"/>
                        </a:lnSpc>
                        <a:spcAft>
                          <a:spcPts val="0"/>
                        </a:spcAft>
                      </a:pPr>
                      <a:r>
                        <a:rPr lang="id-ID" sz="1600" dirty="0">
                          <a:effectLst/>
                        </a:rPr>
                        <a:t>Seks</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r>
              <a:tr h="335300">
                <a:tc>
                  <a:txBody>
                    <a:bodyPr/>
                    <a:lstStyle/>
                    <a:p>
                      <a:pPr algn="ctr">
                        <a:lnSpc>
                          <a:spcPts val="1670"/>
                        </a:lnSpc>
                        <a:spcAft>
                          <a:spcPts val="0"/>
                        </a:spcAft>
                      </a:pPr>
                      <a:r>
                        <a:rPr lang="id-ID" sz="1200" dirty="0">
                          <a:effectLst/>
                        </a:rPr>
                        <a:t>1.</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Sumber pembeda</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Manusia ( masyarakat )</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a:effectLst/>
                        </a:rPr>
                        <a:t>Tuhan</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r>
              <a:tr h="305354">
                <a:tc>
                  <a:txBody>
                    <a:bodyPr/>
                    <a:lstStyle/>
                    <a:p>
                      <a:pPr algn="ctr">
                        <a:lnSpc>
                          <a:spcPts val="1670"/>
                        </a:lnSpc>
                        <a:spcAft>
                          <a:spcPts val="0"/>
                        </a:spcAft>
                      </a:pPr>
                      <a:r>
                        <a:rPr lang="id-ID" sz="1200" dirty="0">
                          <a:effectLst/>
                        </a:rPr>
                        <a:t>2.</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a:effectLst/>
                        </a:rPr>
                        <a:t>Visi, Misi</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Kebiasaan</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a:effectLst/>
                        </a:rPr>
                        <a:t>Kesetaraan</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r>
              <a:tr h="305354">
                <a:tc>
                  <a:txBody>
                    <a:bodyPr/>
                    <a:lstStyle/>
                    <a:p>
                      <a:pPr algn="ctr">
                        <a:lnSpc>
                          <a:spcPts val="1670"/>
                        </a:lnSpc>
                        <a:spcAft>
                          <a:spcPts val="0"/>
                        </a:spcAft>
                      </a:pPr>
                      <a:r>
                        <a:rPr lang="id-ID" sz="1200" dirty="0">
                          <a:effectLst/>
                        </a:rPr>
                        <a:t>3.</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a:effectLst/>
                        </a:rPr>
                        <a:t>Unsure pembeda</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Kebudayaan (tingkah laku)</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a:effectLst/>
                        </a:rPr>
                        <a:t>Biologis (alt reproduksi)</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r>
              <a:tr h="322343">
                <a:tc>
                  <a:txBody>
                    <a:bodyPr/>
                    <a:lstStyle/>
                    <a:p>
                      <a:pPr algn="ctr">
                        <a:lnSpc>
                          <a:spcPts val="1670"/>
                        </a:lnSpc>
                        <a:spcAft>
                          <a:spcPts val="0"/>
                        </a:spcAft>
                      </a:pPr>
                      <a:r>
                        <a:rPr lang="id-ID" sz="1200" dirty="0">
                          <a:effectLst/>
                        </a:rPr>
                        <a:t>4.</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Siifat</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Harkat, martabat dapat dipertukarkan</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Kodrat ,tertentu, tidak dapat dipertukarkan</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r>
              <a:tr h="1181921">
                <a:tc>
                  <a:txBody>
                    <a:bodyPr/>
                    <a:lstStyle/>
                    <a:p>
                      <a:pPr algn="ctr">
                        <a:lnSpc>
                          <a:spcPts val="1670"/>
                        </a:lnSpc>
                        <a:spcAft>
                          <a:spcPts val="0"/>
                        </a:spcAft>
                      </a:pPr>
                      <a:r>
                        <a:rPr lang="id-ID" sz="1200" dirty="0">
                          <a:effectLst/>
                        </a:rPr>
                        <a:t>5.</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Dampak</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Terciptanya norma-norma / ketentuan tentang “pantas” atau “tidak pantas” laki-laki pantsas menjadi pemimpin, perempuan “pantas” dipimpin dan lain-lain, sering merugikan salah satu pihak, kebetulan adalah perempuan.</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Terciptanya nilai-nilai</a:t>
                      </a:r>
                    </a:p>
                    <a:p>
                      <a:pPr>
                        <a:lnSpc>
                          <a:spcPts val="1670"/>
                        </a:lnSpc>
                        <a:spcAft>
                          <a:spcPts val="0"/>
                        </a:spcAft>
                      </a:pPr>
                      <a:r>
                        <a:rPr lang="id-ID" sz="1200" dirty="0">
                          <a:effectLst/>
                        </a:rPr>
                        <a:t>; kesempurnaan,  kenikmatan, kedamaian dan lain-lain sehingga menguntungkan kedua belah pihak.</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r>
              <a:tr h="662983">
                <a:tc>
                  <a:txBody>
                    <a:bodyPr/>
                    <a:lstStyle/>
                    <a:p>
                      <a:pPr algn="ctr">
                        <a:lnSpc>
                          <a:spcPts val="1670"/>
                        </a:lnSpc>
                        <a:spcAft>
                          <a:spcPts val="0"/>
                        </a:spcAft>
                      </a:pPr>
                      <a:r>
                        <a:rPr lang="id-ID" sz="1200" dirty="0">
                          <a:effectLst/>
                        </a:rPr>
                        <a:t>6.</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a:effectLst/>
                        </a:rPr>
                        <a:t>Ke-berlaku-an</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a:effectLst/>
                        </a:rPr>
                        <a:t>Dapat berubah, musiman dan berbeda antara kelas</a:t>
                      </a:r>
                      <a:endParaRPr lang="id-ID" sz="120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c>
                  <a:txBody>
                    <a:bodyPr/>
                    <a:lstStyle/>
                    <a:p>
                      <a:pPr>
                        <a:lnSpc>
                          <a:spcPts val="1670"/>
                        </a:lnSpc>
                        <a:spcAft>
                          <a:spcPts val="0"/>
                        </a:spcAft>
                      </a:pPr>
                      <a:r>
                        <a:rPr lang="id-ID" sz="1200" dirty="0">
                          <a:effectLst/>
                        </a:rPr>
                        <a:t>Sepanjang masa, dimana saja, tidak mengenal pembedaan kelas.</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59" marR="38259" marT="0" marB="0" anchor="ctr"/>
                </a:tc>
              </a:tr>
            </a:tbl>
          </a:graphicData>
        </a:graphic>
      </p:graphicFrame>
      <p:sp>
        <p:nvSpPr>
          <p:cNvPr id="6" name="Footer Placeholder 5"/>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3876520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Bias gender</a:t>
            </a:r>
            <a:endParaRPr lang="id-ID" dirty="0"/>
          </a:p>
        </p:txBody>
      </p:sp>
      <p:sp>
        <p:nvSpPr>
          <p:cNvPr id="3" name="Content Placeholder 2"/>
          <p:cNvSpPr>
            <a:spLocks noGrp="1"/>
          </p:cNvSpPr>
          <p:nvPr>
            <p:ph sz="quarter" idx="13"/>
          </p:nvPr>
        </p:nvSpPr>
        <p:spPr/>
        <p:txBody>
          <a:bodyPr/>
          <a:lstStyle/>
          <a:p>
            <a:r>
              <a:rPr lang="id-ID" dirty="0"/>
              <a:t>suatu pandangan yang membedakan peran, kedudukan, serta tanggung jawab laki-laki dan perempuan dalam kehidupan keluarga, masyarakat dan </a:t>
            </a:r>
            <a:r>
              <a:rPr lang="id-ID" dirty="0" smtClean="0"/>
              <a:t>pembangunan</a:t>
            </a:r>
          </a:p>
          <a:p>
            <a:r>
              <a:rPr lang="id-ID" dirty="0"/>
              <a:t>Perbedaan peran dan fungsi antara laki-laki dan perempuan atau yang lebih tinggi dikenal dengan perbedaan gender yang terjadi di masyarakat tidak menjadi suatu permasalahan sepanjang perbedaan tersebut tidak mengakibatkan diskriminasi atau ketidakadilan</a:t>
            </a:r>
          </a:p>
          <a:p>
            <a:endParaRPr lang="id-ID" dirty="0"/>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3089985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a:t>Diskriminasi Gender / Ketidak adilan Gender</a:t>
            </a:r>
            <a:endParaRPr lang="id-ID" dirty="0"/>
          </a:p>
        </p:txBody>
      </p:sp>
      <p:sp>
        <p:nvSpPr>
          <p:cNvPr id="3" name="Content Placeholder 2"/>
          <p:cNvSpPr>
            <a:spLocks noGrp="1"/>
          </p:cNvSpPr>
          <p:nvPr>
            <p:ph sz="quarter" idx="13"/>
          </p:nvPr>
        </p:nvSpPr>
        <p:spPr/>
        <p:txBody>
          <a:bodyPr/>
          <a:lstStyle/>
          <a:p>
            <a:pPr marL="0" indent="0">
              <a:buNone/>
            </a:pPr>
            <a:r>
              <a:rPr lang="id-ID" dirty="0"/>
              <a:t>Diskriminasi Gender adalah adanya perbedaan, pengecualian atau penbatasan yang di buat berdasarkan peran dan norma gender  yang dikonstruksi secara sosial yang mencegah seseorang untuk menikmati HAM secara penuh</a:t>
            </a:r>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169552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a:t>Diskriminasi Gender / Ketidak adilan Gender</a:t>
            </a:r>
            <a:endParaRPr lang="id-ID" dirty="0"/>
          </a:p>
        </p:txBody>
      </p:sp>
      <p:sp>
        <p:nvSpPr>
          <p:cNvPr id="3" name="Content Placeholder 2"/>
          <p:cNvSpPr>
            <a:spLocks noGrp="1"/>
          </p:cNvSpPr>
          <p:nvPr>
            <p:ph sz="quarter" idx="13"/>
          </p:nvPr>
        </p:nvSpPr>
        <p:spPr/>
        <p:txBody>
          <a:bodyPr/>
          <a:lstStyle/>
          <a:p>
            <a:pPr marL="457200" indent="-457200">
              <a:buFont typeface="+mj-lt"/>
              <a:buAutoNum type="arabicPeriod"/>
            </a:pPr>
            <a:r>
              <a:rPr lang="id-ID" dirty="0"/>
              <a:t>Steriotipe (pembakuan seperti: nilai baku, peran baku dan citra baku)</a:t>
            </a:r>
          </a:p>
          <a:p>
            <a:pPr marL="457200" indent="-457200">
              <a:buFont typeface="+mj-lt"/>
              <a:buAutoNum type="arabicPeriod"/>
            </a:pPr>
            <a:r>
              <a:rPr lang="id-ID" dirty="0"/>
              <a:t>Subordinasi (pembawahan dalam hal status, kedudukan, fungsi, peran, hak dan kewajiban, hukum</a:t>
            </a:r>
            <a:r>
              <a:rPr lang="id-ID" dirty="0" smtClean="0"/>
              <a:t>)</a:t>
            </a:r>
          </a:p>
          <a:p>
            <a:pPr marL="457200" indent="-457200">
              <a:buFont typeface="+mj-lt"/>
              <a:buAutoNum type="arabicPeriod"/>
            </a:pPr>
            <a:r>
              <a:rPr lang="id-ID" dirty="0"/>
              <a:t>Marginalisasi (tersingkir dari arus utama dalam hal ekonomi, pendidikan, media, kesehatan, sosial dan politik)</a:t>
            </a:r>
          </a:p>
          <a:p>
            <a:pPr marL="457200" indent="-457200">
              <a:buFont typeface="+mj-lt"/>
              <a:buAutoNum type="arabicPeriod"/>
            </a:pPr>
            <a:r>
              <a:rPr lang="id-ID" dirty="0"/>
              <a:t>Beban ganda (pembebanan yang berlipat ganda)</a:t>
            </a:r>
          </a:p>
          <a:p>
            <a:pPr marL="457200" indent="-457200">
              <a:buFont typeface="+mj-lt"/>
              <a:buAutoNum type="arabicPeriod"/>
            </a:pPr>
            <a:r>
              <a:rPr lang="id-ID" dirty="0"/>
              <a:t>Kekerasan (fisik, psikis, ekonomi)</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348484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Isu Gender </a:t>
            </a:r>
            <a:r>
              <a:rPr lang="id-ID" dirty="0"/>
              <a:t>Dalam Kesehatan Reproduksi</a:t>
            </a:r>
          </a:p>
        </p:txBody>
      </p:sp>
      <p:sp>
        <p:nvSpPr>
          <p:cNvPr id="3" name="Content Placeholder 2"/>
          <p:cNvSpPr>
            <a:spLocks noGrp="1"/>
          </p:cNvSpPr>
          <p:nvPr>
            <p:ph sz="quarter" idx="13"/>
          </p:nvPr>
        </p:nvSpPr>
        <p:spPr/>
        <p:txBody>
          <a:bodyPr>
            <a:normAutofit fontScale="92500" lnSpcReduction="10000"/>
          </a:bodyPr>
          <a:lstStyle/>
          <a:p>
            <a:pPr marL="0" indent="0">
              <a:buNone/>
            </a:pPr>
            <a:r>
              <a:rPr lang="id-ID" dirty="0"/>
              <a:t>Isu gender adalah suatu kondisi yang menunjukan kesenjangan laki-laki dan perempuan yaitu adanya kesenjangan antara kondisi yang dicita-citakan (normative) dengan kondisi sebagaimana adanya (objektif</a:t>
            </a:r>
            <a:r>
              <a:rPr lang="id-ID" dirty="0" smtClean="0"/>
              <a:t>).</a:t>
            </a:r>
          </a:p>
          <a:p>
            <a:pPr marL="0" indent="0">
              <a:buNone/>
            </a:pPr>
            <a:r>
              <a:rPr lang="id-ID" dirty="0" smtClean="0"/>
              <a:t>Isu isu meliputi beberapa hal seperti berikut :</a:t>
            </a:r>
          </a:p>
          <a:p>
            <a:pPr marL="457200" indent="-457200">
              <a:buFont typeface="+mj-lt"/>
              <a:buAutoNum type="arabicPeriod"/>
            </a:pPr>
            <a:r>
              <a:rPr lang="id-ID" dirty="0" smtClean="0"/>
              <a:t>Safe motherhood (keselamatan ibu &amp; bayi baru lahir)</a:t>
            </a:r>
          </a:p>
          <a:p>
            <a:pPr marL="457200" indent="-457200">
              <a:buFont typeface="+mj-lt"/>
              <a:buAutoNum type="arabicPeriod"/>
            </a:pPr>
            <a:r>
              <a:rPr lang="id-ID" dirty="0"/>
              <a:t>Family planing (Keluarga </a:t>
            </a:r>
            <a:r>
              <a:rPr lang="id-ID" dirty="0" smtClean="0"/>
              <a:t>Berencana)</a:t>
            </a:r>
          </a:p>
          <a:p>
            <a:pPr marL="457200" indent="-457200">
              <a:buFont typeface="+mj-lt"/>
              <a:buAutoNum type="arabicPeriod"/>
            </a:pPr>
            <a:r>
              <a:rPr lang="id-ID" dirty="0"/>
              <a:t>Kesehatan Reproduksi </a:t>
            </a:r>
            <a:r>
              <a:rPr lang="id-ID" dirty="0" smtClean="0"/>
              <a:t>Remaja</a:t>
            </a:r>
          </a:p>
          <a:p>
            <a:pPr marL="457200" indent="-457200">
              <a:buFont typeface="+mj-lt"/>
              <a:buAutoNum type="arabicPeriod"/>
            </a:pPr>
            <a:r>
              <a:rPr lang="id-ID" dirty="0"/>
              <a:t>Infeksi Menular </a:t>
            </a:r>
            <a:r>
              <a:rPr lang="id-ID" dirty="0" smtClean="0"/>
              <a:t>Seksual</a:t>
            </a:r>
          </a:p>
          <a:p>
            <a:pPr marL="457200" indent="-457200">
              <a:buFont typeface="+mj-lt"/>
              <a:buAutoNum type="arabicPeriod"/>
            </a:pPr>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99428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Safe motherhood</a:t>
            </a:r>
            <a:endParaRPr lang="id-ID" dirty="0"/>
          </a:p>
        </p:txBody>
      </p:sp>
      <p:sp>
        <p:nvSpPr>
          <p:cNvPr id="3" name="Content Placeholder 2"/>
          <p:cNvSpPr>
            <a:spLocks noGrp="1"/>
          </p:cNvSpPr>
          <p:nvPr>
            <p:ph sz="quarter" idx="13"/>
          </p:nvPr>
        </p:nvSpPr>
        <p:spPr/>
        <p:txBody>
          <a:bodyPr>
            <a:normAutofit fontScale="85000" lnSpcReduction="10000"/>
          </a:bodyPr>
          <a:lstStyle/>
          <a:p>
            <a:r>
              <a:rPr lang="id-ID" dirty="0" smtClean="0"/>
              <a:t> </a:t>
            </a:r>
            <a:r>
              <a:rPr lang="id-ID" dirty="0"/>
              <a:t>Ketidakmampuan perempuan dalam mengambil keputusan dalam kaitannya dengan kesehatan dirinya, misalnya dalam menentukan kapan hamil, dimana akan melahirkan dan sebagainya. Hal ini berhubungan dengan perempuan yang kedudukannya yang lemah dan rendah di keluarga dan masyarakat.</a:t>
            </a:r>
          </a:p>
          <a:p>
            <a:r>
              <a:rPr lang="id-ID" dirty="0" smtClean="0"/>
              <a:t>Sikap </a:t>
            </a:r>
            <a:r>
              <a:rPr lang="id-ID" dirty="0"/>
              <a:t>dan perilaku keluarga yang cenderung mengutamakan laki-laki, contohnya dalam mengkonsumsi makanan sehari-hari yang menempatkan bapak atau laki-laki pada posisi yang diutamakan dari pada ibu dan anak perempuan. Hal ini sangat merugikan kesehatan perempuan, terutama bila sedang hamil.</a:t>
            </a:r>
          </a:p>
          <a:p>
            <a:r>
              <a:rPr lang="id-ID" dirty="0"/>
              <a:t>Beban menjemuk pada daerah tertentu dimana tuntutan untuk tetap bekerja, contohnya seorang ibu hamil tetap dituntut untuk tetap bekerja keras seperti pada saat ibu tersebut tidak hamil.</a:t>
            </a:r>
          </a:p>
          <a:p>
            <a:endParaRPr lang="id-ID" dirty="0"/>
          </a:p>
        </p:txBody>
      </p:sp>
      <p:sp>
        <p:nvSpPr>
          <p:cNvPr id="4" name="Footer Placeholder 3"/>
          <p:cNvSpPr>
            <a:spLocks noGrp="1"/>
          </p:cNvSpPr>
          <p:nvPr>
            <p:ph type="ftr" sz="quarter" idx="11"/>
          </p:nvPr>
        </p:nvSpPr>
        <p:spPr/>
        <p:txBody>
          <a:bodyPr/>
          <a:lstStyle/>
          <a:p>
            <a:r>
              <a:rPr lang="en-US" smtClean="0"/>
              <a:t>Ramanefatih</a:t>
            </a:r>
            <a:endParaRPr lang="en-US" dirty="0"/>
          </a:p>
        </p:txBody>
      </p:sp>
    </p:spTree>
    <p:extLst>
      <p:ext uri="{BB962C8B-B14F-4D97-AF65-F5344CB8AC3E}">
        <p14:creationId xmlns:p14="http://schemas.microsoft.com/office/powerpoint/2010/main" val="37142925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75</TotalTime>
  <Words>1542</Words>
  <Application>Microsoft Office PowerPoint</Application>
  <PresentationFormat>Widescreen</PresentationFormat>
  <Paragraphs>133</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Impact</vt:lpstr>
      <vt:lpstr>Times New Roman</vt:lpstr>
      <vt:lpstr>Main Event</vt:lpstr>
      <vt:lpstr>Kesehatan reproduksi dalam prespektif gender</vt:lpstr>
      <vt:lpstr>definisi</vt:lpstr>
      <vt:lpstr>Perbedaan antara gender dengan jenis kelamin</vt:lpstr>
      <vt:lpstr>Perbedaan antara gender dengan jenis kelamin</vt:lpstr>
      <vt:lpstr>Bias gender</vt:lpstr>
      <vt:lpstr>Diskriminasi Gender / Ketidak adilan Gender</vt:lpstr>
      <vt:lpstr>Diskriminasi Gender / Ketidak adilan Gender</vt:lpstr>
      <vt:lpstr>Isu Gender Dalam Kesehatan Reproduksi</vt:lpstr>
      <vt:lpstr>Safe motherhood</vt:lpstr>
      <vt:lpstr>Keluarga berencana</vt:lpstr>
      <vt:lpstr>Kesehatan Reproduksi Remaja</vt:lpstr>
      <vt:lpstr>Infeksi Menular Seksual</vt:lpstr>
      <vt:lpstr>Penangan Isu Gender Dalam Kesehatan Reproduksi</vt:lpstr>
      <vt:lpstr>Penangan Isu Gender Dalam Kesehatan Reproduksi</vt:lpstr>
      <vt:lpstr>MASALAH YANG BERKAITAN DENGAN SEKSUALITAS</vt:lpstr>
      <vt:lpstr>Pandangan keliru tentang fungsi sexual perempuan karena peran gender</vt:lpstr>
      <vt:lpstr>Pandangan keliru tentang fungsi sexual perempuan karena peran gender</vt:lpstr>
      <vt:lpstr>KENDALI KEHIDUPAN SEKSUAL PEREMPUAN</vt:lpstr>
      <vt:lpstr>KENDALI KEHIDUPAN SEKSUAL PEREMPUAN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Kesehatan reproduksi dalam prespektif gender</dc:title>
  <dc:creator>user</dc:creator>
  <cp:lastModifiedBy>user</cp:lastModifiedBy>
  <cp:revision>10</cp:revision>
  <dcterms:created xsi:type="dcterms:W3CDTF">2016-09-22T04:13:30Z</dcterms:created>
  <dcterms:modified xsi:type="dcterms:W3CDTF">2016-09-22T05:28:48Z</dcterms:modified>
</cp:coreProperties>
</file>