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notesSlides/notesSlide1.xml" ContentType="application/vnd.openxmlformats-officedocument.presentationml.notesSl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3" r:id="rId6"/>
    <p:sldId id="264" r:id="rId7"/>
    <p:sldId id="291" r:id="rId8"/>
    <p:sldId id="288" r:id="rId9"/>
    <p:sldId id="289" r:id="rId10"/>
    <p:sldId id="285" r:id="rId11"/>
    <p:sldId id="290" r:id="rId12"/>
    <p:sldId id="267" r:id="rId13"/>
    <p:sldId id="268" r:id="rId14"/>
    <p:sldId id="269" r:id="rId15"/>
    <p:sldId id="270" r:id="rId16"/>
    <p:sldId id="281" r:id="rId17"/>
    <p:sldId id="278" r:id="rId18"/>
    <p:sldId id="282" r:id="rId19"/>
    <p:sldId id="279" r:id="rId20"/>
    <p:sldId id="283" r:id="rId21"/>
    <p:sldId id="280" r:id="rId22"/>
    <p:sldId id="274" r:id="rId23"/>
    <p:sldId id="284" r:id="rId24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6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d-ID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>
            <a:defRPr>
              <a:solidFill>
                <a:srgbClr val="FFFF00"/>
              </a:solidFill>
            </a:defRPr>
          </a:pPr>
          <a:endParaRPr lang="id-ID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Sheet2!$C$1</c:f>
              <c:strCache>
                <c:ptCount val="1"/>
                <c:pt idx="0">
                  <c:v>GRAFIK CPR BULAN OKTOBER 2016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1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2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13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14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15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16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17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18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19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20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21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22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23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24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25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26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27"/>
            <c:invertIfNegative val="0"/>
            <c:bubble3D val="0"/>
            <c:spPr>
              <a:solidFill>
                <a:schemeClr val="tx2"/>
              </a:solidFill>
            </c:spPr>
          </c:dPt>
          <c:dLbls>
            <c:txPr>
              <a:bodyPr/>
              <a:lstStyle/>
              <a:p>
                <a:pPr>
                  <a:defRPr>
                    <a:solidFill>
                      <a:schemeClr val="bg2">
                        <a:lumMod val="20000"/>
                        <a:lumOff val="80000"/>
                      </a:schemeClr>
                    </a:solidFill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Sheet2!$B$2:$B$29</c:f>
              <c:strCache>
                <c:ptCount val="28"/>
                <c:pt idx="0">
                  <c:v>PWT Timur</c:v>
                </c:pt>
                <c:pt idx="1">
                  <c:v>PWT Barat</c:v>
                </c:pt>
                <c:pt idx="2">
                  <c:v>Banyumas</c:v>
                </c:pt>
                <c:pt idx="3">
                  <c:v>Kebasen</c:v>
                </c:pt>
                <c:pt idx="4">
                  <c:v>PWT Utara</c:v>
                </c:pt>
                <c:pt idx="5">
                  <c:v>Baturraden</c:v>
                </c:pt>
                <c:pt idx="6">
                  <c:v>Karanglewas</c:v>
                </c:pt>
                <c:pt idx="7">
                  <c:v>Kembaran</c:v>
                </c:pt>
                <c:pt idx="8">
                  <c:v>Sokaraja</c:v>
                </c:pt>
                <c:pt idx="9">
                  <c:v>Sumbang</c:v>
                </c:pt>
                <c:pt idx="10">
                  <c:v>Jatilawang</c:v>
                </c:pt>
                <c:pt idx="11">
                  <c:v>KAB. BANYUMAS</c:v>
                </c:pt>
                <c:pt idx="12">
                  <c:v>Tambak</c:v>
                </c:pt>
                <c:pt idx="13">
                  <c:v>Kedungbanteng</c:v>
                </c:pt>
                <c:pt idx="14">
                  <c:v>Sumpiuh</c:v>
                </c:pt>
                <c:pt idx="15">
                  <c:v>Kemranjen</c:v>
                </c:pt>
                <c:pt idx="16">
                  <c:v>Purwojati</c:v>
                </c:pt>
                <c:pt idx="17">
                  <c:v>Patikraja</c:v>
                </c:pt>
                <c:pt idx="18">
                  <c:v>Ajibarang</c:v>
                </c:pt>
                <c:pt idx="19">
                  <c:v>Somagede</c:v>
                </c:pt>
                <c:pt idx="20">
                  <c:v>Wangon</c:v>
                </c:pt>
                <c:pt idx="21">
                  <c:v>Rawalo</c:v>
                </c:pt>
                <c:pt idx="22">
                  <c:v>Cilongok</c:v>
                </c:pt>
                <c:pt idx="23">
                  <c:v>Kalibagor</c:v>
                </c:pt>
                <c:pt idx="24">
                  <c:v>Lumbir</c:v>
                </c:pt>
                <c:pt idx="25">
                  <c:v>PWT Selatan</c:v>
                </c:pt>
                <c:pt idx="26">
                  <c:v>Pekuncen</c:v>
                </c:pt>
                <c:pt idx="27">
                  <c:v>Gumelar</c:v>
                </c:pt>
              </c:strCache>
            </c:strRef>
          </c:cat>
          <c:val>
            <c:numRef>
              <c:f>Sheet2!$C$2:$C$29</c:f>
              <c:numCache>
                <c:formatCode>0.00%</c:formatCode>
                <c:ptCount val="28"/>
                <c:pt idx="0">
                  <c:v>0.68474872178575885</c:v>
                </c:pt>
                <c:pt idx="1">
                  <c:v>0.69316975345051313</c:v>
                </c:pt>
                <c:pt idx="2">
                  <c:v>0.69627057901220746</c:v>
                </c:pt>
                <c:pt idx="3">
                  <c:v>0.72535876944229616</c:v>
                </c:pt>
                <c:pt idx="4">
                  <c:v>0.74329293204412361</c:v>
                </c:pt>
                <c:pt idx="5">
                  <c:v>0.74591901632393476</c:v>
                </c:pt>
                <c:pt idx="6">
                  <c:v>0.74855491329479773</c:v>
                </c:pt>
                <c:pt idx="7">
                  <c:v>0.74957473559647958</c:v>
                </c:pt>
                <c:pt idx="8">
                  <c:v>0.75431721572794896</c:v>
                </c:pt>
                <c:pt idx="9">
                  <c:v>0.7607072003734392</c:v>
                </c:pt>
                <c:pt idx="10">
                  <c:v>0.77208296628493633</c:v>
                </c:pt>
                <c:pt idx="11">
                  <c:v>0.77658543809741254</c:v>
                </c:pt>
                <c:pt idx="12">
                  <c:v>0.77705056476301071</c:v>
                </c:pt>
                <c:pt idx="13">
                  <c:v>0.7810752300198448</c:v>
                </c:pt>
                <c:pt idx="14">
                  <c:v>0.78464451712859351</c:v>
                </c:pt>
                <c:pt idx="15">
                  <c:v>0.78540665893655792</c:v>
                </c:pt>
                <c:pt idx="16">
                  <c:v>0.78709864043968758</c:v>
                </c:pt>
                <c:pt idx="17">
                  <c:v>0.79281930547380808</c:v>
                </c:pt>
                <c:pt idx="18">
                  <c:v>0.79442337060938961</c:v>
                </c:pt>
                <c:pt idx="19">
                  <c:v>0.79453764037155139</c:v>
                </c:pt>
                <c:pt idx="20">
                  <c:v>0.79716929776810019</c:v>
                </c:pt>
                <c:pt idx="21">
                  <c:v>0.80146906683219532</c:v>
                </c:pt>
                <c:pt idx="22">
                  <c:v>0.80290752127702891</c:v>
                </c:pt>
                <c:pt idx="23">
                  <c:v>0.80696836203444133</c:v>
                </c:pt>
                <c:pt idx="24">
                  <c:v>0.80870059248437631</c:v>
                </c:pt>
                <c:pt idx="25">
                  <c:v>0.81959120041572842</c:v>
                </c:pt>
                <c:pt idx="26">
                  <c:v>0.82142112940195877</c:v>
                </c:pt>
                <c:pt idx="27">
                  <c:v>0.8293811998110534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695104"/>
        <c:axId val="41696640"/>
      </c:barChart>
      <c:catAx>
        <c:axId val="4169510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FFC000"/>
                </a:solidFill>
              </a:defRPr>
            </a:pPr>
            <a:endParaRPr lang="id-ID"/>
          </a:p>
        </c:txPr>
        <c:crossAx val="41696640"/>
        <c:crosses val="autoZero"/>
        <c:auto val="1"/>
        <c:lblAlgn val="ctr"/>
        <c:lblOffset val="100"/>
        <c:noMultiLvlLbl val="0"/>
      </c:catAx>
      <c:valAx>
        <c:axId val="41696640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pPr>
            <a:endParaRPr lang="id-ID"/>
          </a:p>
        </c:txPr>
        <c:crossAx val="4169510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solidFill>
            <a:schemeClr val="tx1"/>
          </a:solidFill>
        </a:defRPr>
      </a:pPr>
      <a:endParaRPr lang="id-ID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d-ID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txPr>
        <a:bodyPr/>
        <a:lstStyle/>
        <a:p>
          <a:pPr>
            <a:defRPr sz="2400">
              <a:solidFill>
                <a:srgbClr val="FFFF00"/>
              </a:solidFill>
            </a:defRPr>
          </a:pPr>
          <a:endParaRPr lang="id-ID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JML!$C$35</c:f>
              <c:strCache>
                <c:ptCount val="1"/>
                <c:pt idx="0">
                  <c:v>GRAFIK JUMLAH PENCAPAIAN PPM JAN S/D OKTOBER 2016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Pt>
            <c:idx val="4"/>
            <c:bubble3D val="0"/>
            <c:spPr>
              <a:solidFill>
                <a:srgbClr val="FFC000"/>
              </a:solidFill>
            </c:spPr>
          </c:dPt>
          <c:dPt>
            <c:idx val="5"/>
            <c:bubble3D val="0"/>
            <c:spPr>
              <a:solidFill>
                <a:srgbClr val="7030A0"/>
              </a:solidFill>
            </c:spPr>
          </c:dPt>
          <c:dPt>
            <c:idx val="6"/>
            <c:bubble3D val="0"/>
            <c:spPr>
              <a:solidFill>
                <a:srgbClr val="FF0000"/>
              </a:solidFill>
            </c:spPr>
          </c:dPt>
          <c:dLbls>
            <c:dLbl>
              <c:idx val="3"/>
              <c:layout>
                <c:manualLayout>
                  <c:x val="-2.7593181654280131E-3"/>
                  <c:y val="-6.3689908438357798E-2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2400">
                      <a:solidFill>
                        <a:srgbClr val="C00000"/>
                      </a:solidFill>
                      <a:latin typeface="Berlin Sans FB" panose="020E0602020502020306" pitchFamily="34" charset="0"/>
                    </a:defRPr>
                  </a:pPr>
                  <a:endParaRPr lang="id-ID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spPr>
                <a:noFill/>
              </c:spPr>
              <c:txPr>
                <a:bodyPr/>
                <a:lstStyle/>
                <a:p>
                  <a:pPr>
                    <a:defRPr sz="2400">
                      <a:solidFill>
                        <a:srgbClr val="C00000"/>
                      </a:solidFill>
                      <a:latin typeface="Berlin Sans FB" panose="020E0602020502020306" pitchFamily="34" charset="0"/>
                    </a:defRPr>
                  </a:pPr>
                  <a:endParaRPr lang="id-ID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2400">
                    <a:solidFill>
                      <a:srgbClr val="FFFF00"/>
                    </a:solidFill>
                    <a:latin typeface="Berlin Sans FB" panose="020E0602020502020306" pitchFamily="34" charset="0"/>
                  </a:defRPr>
                </a:pPr>
                <a:endParaRPr lang="id-ID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JML!$B$36:$B$42</c:f>
              <c:strCache>
                <c:ptCount val="7"/>
                <c:pt idx="0">
                  <c:v>IUD</c:v>
                </c:pt>
                <c:pt idx="1">
                  <c:v>MOW</c:v>
                </c:pt>
                <c:pt idx="2">
                  <c:v>MOP</c:v>
                </c:pt>
                <c:pt idx="3">
                  <c:v>KONDOM</c:v>
                </c:pt>
                <c:pt idx="4">
                  <c:v>IMPLAN</c:v>
                </c:pt>
                <c:pt idx="5">
                  <c:v>SUNTIKAN</c:v>
                </c:pt>
                <c:pt idx="6">
                  <c:v>PIL</c:v>
                </c:pt>
              </c:strCache>
            </c:strRef>
          </c:cat>
          <c:val>
            <c:numRef>
              <c:f>JML!$C$36:$C$42</c:f>
              <c:numCache>
                <c:formatCode>#,##0</c:formatCode>
                <c:ptCount val="7"/>
                <c:pt idx="0">
                  <c:v>7153</c:v>
                </c:pt>
                <c:pt idx="1">
                  <c:v>746</c:v>
                </c:pt>
                <c:pt idx="2">
                  <c:v>41</c:v>
                </c:pt>
                <c:pt idx="3">
                  <c:v>2265</c:v>
                </c:pt>
                <c:pt idx="4">
                  <c:v>6753</c:v>
                </c:pt>
                <c:pt idx="5">
                  <c:v>12721</c:v>
                </c:pt>
                <c:pt idx="6">
                  <c:v>4279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d-ID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txPr>
        <a:bodyPr/>
        <a:lstStyle/>
        <a:p>
          <a:pPr>
            <a:defRPr>
              <a:solidFill>
                <a:srgbClr val="FFFF00"/>
              </a:solidFill>
            </a:defRPr>
          </a:pPr>
          <a:endParaRPr lang="id-ID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JML!$C$72</c:f>
              <c:strCache>
                <c:ptCount val="1"/>
                <c:pt idx="0">
                  <c:v>GRAFIK JUMLAH PENCAPAIAN PPM PB 2016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>
                    <a:solidFill>
                      <a:schemeClr val="accent1">
                        <a:lumMod val="20000"/>
                        <a:lumOff val="80000"/>
                      </a:schemeClr>
                    </a:solidFill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JML!$B$73:$B$99</c:f>
              <c:strCache>
                <c:ptCount val="27"/>
                <c:pt idx="0">
                  <c:v>Purwokerto Utara</c:v>
                </c:pt>
                <c:pt idx="1">
                  <c:v>Baturraden</c:v>
                </c:pt>
                <c:pt idx="2">
                  <c:v>Purwojati</c:v>
                </c:pt>
                <c:pt idx="3">
                  <c:v>Purwokerto Barat</c:v>
                </c:pt>
                <c:pt idx="4">
                  <c:v>Banyumas</c:v>
                </c:pt>
                <c:pt idx="5">
                  <c:v>Somagede</c:v>
                </c:pt>
                <c:pt idx="6">
                  <c:v>Purwokerto Timur</c:v>
                </c:pt>
                <c:pt idx="7">
                  <c:v>Kalibagor</c:v>
                </c:pt>
                <c:pt idx="8">
                  <c:v>Tambak</c:v>
                </c:pt>
                <c:pt idx="9">
                  <c:v>Pekuncen</c:v>
                </c:pt>
                <c:pt idx="10">
                  <c:v>Kedungbanteng</c:v>
                </c:pt>
                <c:pt idx="11">
                  <c:v>Sumbang</c:v>
                </c:pt>
                <c:pt idx="12">
                  <c:v>Cilongok</c:v>
                </c:pt>
                <c:pt idx="13">
                  <c:v>Kembaran</c:v>
                </c:pt>
                <c:pt idx="14">
                  <c:v>Gumelar</c:v>
                </c:pt>
                <c:pt idx="15">
                  <c:v>Lumbir</c:v>
                </c:pt>
                <c:pt idx="16">
                  <c:v>Rawalo</c:v>
                </c:pt>
                <c:pt idx="17">
                  <c:v>Karanglewas</c:v>
                </c:pt>
                <c:pt idx="18">
                  <c:v>Jatilawang</c:v>
                </c:pt>
                <c:pt idx="19">
                  <c:v>Sokaraja</c:v>
                </c:pt>
                <c:pt idx="20">
                  <c:v>Patikraja</c:v>
                </c:pt>
                <c:pt idx="21">
                  <c:v>Kebasen</c:v>
                </c:pt>
                <c:pt idx="22">
                  <c:v>Sumpiuh</c:v>
                </c:pt>
                <c:pt idx="23">
                  <c:v>Kemranjen</c:v>
                </c:pt>
                <c:pt idx="24">
                  <c:v>Wangon</c:v>
                </c:pt>
                <c:pt idx="25">
                  <c:v>Ajibarang</c:v>
                </c:pt>
                <c:pt idx="26">
                  <c:v>Purwokerto Selatan</c:v>
                </c:pt>
              </c:strCache>
            </c:strRef>
          </c:cat>
          <c:val>
            <c:numRef>
              <c:f>JML!$C$73:$C$99</c:f>
              <c:numCache>
                <c:formatCode>#,##0</c:formatCode>
                <c:ptCount val="27"/>
                <c:pt idx="0">
                  <c:v>221</c:v>
                </c:pt>
                <c:pt idx="1">
                  <c:v>516</c:v>
                </c:pt>
                <c:pt idx="2">
                  <c:v>711</c:v>
                </c:pt>
                <c:pt idx="3">
                  <c:v>762</c:v>
                </c:pt>
                <c:pt idx="4">
                  <c:v>786</c:v>
                </c:pt>
                <c:pt idx="5">
                  <c:v>853</c:v>
                </c:pt>
                <c:pt idx="6">
                  <c:v>885</c:v>
                </c:pt>
                <c:pt idx="7">
                  <c:v>926</c:v>
                </c:pt>
                <c:pt idx="8">
                  <c:v>936</c:v>
                </c:pt>
                <c:pt idx="9">
                  <c:v>985</c:v>
                </c:pt>
                <c:pt idx="10">
                  <c:v>1037</c:v>
                </c:pt>
                <c:pt idx="11">
                  <c:v>1052</c:v>
                </c:pt>
                <c:pt idx="12">
                  <c:v>1097</c:v>
                </c:pt>
                <c:pt idx="13">
                  <c:v>1101</c:v>
                </c:pt>
                <c:pt idx="14">
                  <c:v>1108</c:v>
                </c:pt>
                <c:pt idx="15">
                  <c:v>1180</c:v>
                </c:pt>
                <c:pt idx="16">
                  <c:v>1188</c:v>
                </c:pt>
                <c:pt idx="17">
                  <c:v>1188</c:v>
                </c:pt>
                <c:pt idx="18">
                  <c:v>1323</c:v>
                </c:pt>
                <c:pt idx="19">
                  <c:v>1384</c:v>
                </c:pt>
                <c:pt idx="20">
                  <c:v>1432</c:v>
                </c:pt>
                <c:pt idx="21">
                  <c:v>1485</c:v>
                </c:pt>
                <c:pt idx="22">
                  <c:v>1520</c:v>
                </c:pt>
                <c:pt idx="23">
                  <c:v>1665</c:v>
                </c:pt>
                <c:pt idx="24">
                  <c:v>2141</c:v>
                </c:pt>
                <c:pt idx="25">
                  <c:v>2283</c:v>
                </c:pt>
                <c:pt idx="26">
                  <c:v>4193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9146240"/>
        <c:axId val="149152128"/>
      </c:barChart>
      <c:catAx>
        <c:axId val="14914624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FFC000"/>
                </a:solidFill>
              </a:defRPr>
            </a:pPr>
            <a:endParaRPr lang="id-ID"/>
          </a:p>
        </c:txPr>
        <c:crossAx val="149152128"/>
        <c:crosses val="autoZero"/>
        <c:auto val="1"/>
        <c:lblAlgn val="ctr"/>
        <c:lblOffset val="100"/>
        <c:noMultiLvlLbl val="0"/>
      </c:catAx>
      <c:valAx>
        <c:axId val="149152128"/>
        <c:scaling>
          <c:orientation val="minMax"/>
        </c:scaling>
        <c:delete val="0"/>
        <c:axPos val="b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accent1">
                    <a:lumMod val="20000"/>
                    <a:lumOff val="80000"/>
                  </a:schemeClr>
                </a:solidFill>
              </a:defRPr>
            </a:pPr>
            <a:endParaRPr lang="id-ID"/>
          </a:p>
        </c:txPr>
        <c:crossAx val="14914624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Berlin Sans FB" panose="020E0602020502020306" pitchFamily="34" charset="0"/>
        </a:defRPr>
      </a:pPr>
      <a:endParaRPr lang="id-ID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d-ID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txPr>
        <a:bodyPr/>
        <a:lstStyle/>
        <a:p>
          <a:pPr>
            <a:defRPr sz="2000">
              <a:solidFill>
                <a:srgbClr val="FFFF00"/>
              </a:solidFill>
            </a:defRPr>
          </a:pPr>
          <a:endParaRPr lang="id-ID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JML!$D$35</c:f>
              <c:strCache>
                <c:ptCount val="1"/>
                <c:pt idx="0">
                  <c:v>GRAFIK % JUMLAH PENCAPAIAN PPM JAN S/D OKTOBER 2016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Pt>
            <c:idx val="4"/>
            <c:bubble3D val="0"/>
            <c:spPr>
              <a:solidFill>
                <a:srgbClr val="FFC000"/>
              </a:solidFill>
            </c:spPr>
          </c:dPt>
          <c:dPt>
            <c:idx val="5"/>
            <c:bubble3D val="0"/>
            <c:spPr>
              <a:solidFill>
                <a:srgbClr val="7030A0"/>
              </a:solidFill>
            </c:spPr>
          </c:dPt>
          <c:dPt>
            <c:idx val="6"/>
            <c:bubble3D val="0"/>
            <c:spPr>
              <a:solidFill>
                <a:srgbClr val="FF0000"/>
              </a:solidFill>
            </c:spPr>
          </c:dPt>
          <c:dLbls>
            <c:dLbl>
              <c:idx val="3"/>
              <c:spPr>
                <a:noFill/>
              </c:spPr>
              <c:txPr>
                <a:bodyPr/>
                <a:lstStyle/>
                <a:p>
                  <a:pPr>
                    <a:defRPr sz="2000">
                      <a:solidFill>
                        <a:srgbClr val="C00000"/>
                      </a:solidFill>
                    </a:defRPr>
                  </a:pPr>
                  <a:endParaRPr lang="id-ID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spPr>
                <a:noFill/>
              </c:spPr>
              <c:txPr>
                <a:bodyPr/>
                <a:lstStyle/>
                <a:p>
                  <a:pPr>
                    <a:defRPr sz="2000">
                      <a:solidFill>
                        <a:srgbClr val="C00000"/>
                      </a:solidFill>
                    </a:defRPr>
                  </a:pPr>
                  <a:endParaRPr lang="id-ID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2000">
                    <a:solidFill>
                      <a:srgbClr val="FFFF00"/>
                    </a:solidFill>
                  </a:defRPr>
                </a:pPr>
                <a:endParaRPr lang="id-ID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JML!$B$36:$B$42</c:f>
              <c:strCache>
                <c:ptCount val="7"/>
                <c:pt idx="0">
                  <c:v>IUD</c:v>
                </c:pt>
                <c:pt idx="1">
                  <c:v>MOW</c:v>
                </c:pt>
                <c:pt idx="2">
                  <c:v>MOP</c:v>
                </c:pt>
                <c:pt idx="3">
                  <c:v>KONDOM</c:v>
                </c:pt>
                <c:pt idx="4">
                  <c:v>IMPLAN</c:v>
                </c:pt>
                <c:pt idx="5">
                  <c:v>SUNTIKAN</c:v>
                </c:pt>
                <c:pt idx="6">
                  <c:v>PIL</c:v>
                </c:pt>
              </c:strCache>
            </c:strRef>
          </c:cat>
          <c:val>
            <c:numRef>
              <c:f>JML!$D$36:$D$42</c:f>
              <c:numCache>
                <c:formatCode>0.00%</c:formatCode>
                <c:ptCount val="7"/>
                <c:pt idx="0">
                  <c:v>0.84690977977740944</c:v>
                </c:pt>
                <c:pt idx="1">
                  <c:v>0.85845799769850406</c:v>
                </c:pt>
                <c:pt idx="2">
                  <c:v>0.53246753246753242</c:v>
                </c:pt>
                <c:pt idx="3">
                  <c:v>0.47554062565609911</c:v>
                </c:pt>
                <c:pt idx="4">
                  <c:v>0.58777961528418488</c:v>
                </c:pt>
                <c:pt idx="5">
                  <c:v>2.0501208702659146</c:v>
                </c:pt>
                <c:pt idx="6">
                  <c:v>0.47146319964742178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d-ID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txPr>
        <a:bodyPr/>
        <a:lstStyle/>
        <a:p>
          <a:pPr>
            <a:defRPr>
              <a:solidFill>
                <a:srgbClr val="FFFF00"/>
              </a:solidFill>
            </a:defRPr>
          </a:pPr>
          <a:endParaRPr lang="id-ID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JML!$D$72</c:f>
              <c:strCache>
                <c:ptCount val="1"/>
                <c:pt idx="0">
                  <c:v>GRAFIK % JUMLAH PENCAPAIAN PPM PB 2016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12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13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200">
                    <a:solidFill>
                      <a:schemeClr val="accent1">
                        <a:lumMod val="20000"/>
                        <a:lumOff val="80000"/>
                      </a:schemeClr>
                    </a:solidFill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JML!$B$73:$B$99</c:f>
              <c:strCache>
                <c:ptCount val="27"/>
                <c:pt idx="0">
                  <c:v>Purwokerto Utara</c:v>
                </c:pt>
                <c:pt idx="1">
                  <c:v>Baturraden</c:v>
                </c:pt>
                <c:pt idx="2">
                  <c:v>Banyumas</c:v>
                </c:pt>
                <c:pt idx="3">
                  <c:v>Pekuncen</c:v>
                </c:pt>
                <c:pt idx="4">
                  <c:v>Cilongok</c:v>
                </c:pt>
                <c:pt idx="5">
                  <c:v>Purwokerto Timur</c:v>
                </c:pt>
                <c:pt idx="6">
                  <c:v>Kembaran</c:v>
                </c:pt>
                <c:pt idx="7">
                  <c:v>Purwokerto Barat</c:v>
                </c:pt>
                <c:pt idx="8">
                  <c:v>Sumbang</c:v>
                </c:pt>
                <c:pt idx="9">
                  <c:v>Tambak</c:v>
                </c:pt>
                <c:pt idx="10">
                  <c:v>Gumelar</c:v>
                </c:pt>
                <c:pt idx="11">
                  <c:v>Karanglewas</c:v>
                </c:pt>
                <c:pt idx="12">
                  <c:v>Kalibagor</c:v>
                </c:pt>
                <c:pt idx="13">
                  <c:v>KAB. BANYUMAS</c:v>
                </c:pt>
                <c:pt idx="14">
                  <c:v>Kebasen</c:v>
                </c:pt>
                <c:pt idx="15">
                  <c:v>Lumbir</c:v>
                </c:pt>
                <c:pt idx="16">
                  <c:v>Jatilawang</c:v>
                </c:pt>
                <c:pt idx="17">
                  <c:v>Ajibarang</c:v>
                </c:pt>
                <c:pt idx="18">
                  <c:v>Purwojati</c:v>
                </c:pt>
                <c:pt idx="19">
                  <c:v>Kemranjen</c:v>
                </c:pt>
                <c:pt idx="20">
                  <c:v>Somagede</c:v>
                </c:pt>
                <c:pt idx="21">
                  <c:v>Sokaraja</c:v>
                </c:pt>
                <c:pt idx="22">
                  <c:v>Kedungbanteng</c:v>
                </c:pt>
                <c:pt idx="23">
                  <c:v>Rawalo</c:v>
                </c:pt>
                <c:pt idx="24">
                  <c:v>Patikraja</c:v>
                </c:pt>
                <c:pt idx="25">
                  <c:v>Sumpiuh</c:v>
                </c:pt>
                <c:pt idx="26">
                  <c:v>Wangon</c:v>
                </c:pt>
              </c:strCache>
            </c:strRef>
          </c:cat>
          <c:val>
            <c:numRef>
              <c:f>JML!$D$73:$D$99</c:f>
              <c:numCache>
                <c:formatCode>0.00%</c:formatCode>
                <c:ptCount val="27"/>
                <c:pt idx="0">
                  <c:v>0.23263157894736841</c:v>
                </c:pt>
                <c:pt idx="1">
                  <c:v>0.40984908657664815</c:v>
                </c:pt>
                <c:pt idx="2">
                  <c:v>0.46619217081850534</c:v>
                </c:pt>
                <c:pt idx="3">
                  <c:v>0.46815589353612169</c:v>
                </c:pt>
                <c:pt idx="4">
                  <c:v>0.4888591800356506</c:v>
                </c:pt>
                <c:pt idx="5">
                  <c:v>0.50629290617848965</c:v>
                </c:pt>
                <c:pt idx="6">
                  <c:v>0.55105105105105101</c:v>
                </c:pt>
                <c:pt idx="7">
                  <c:v>0.59952793076317856</c:v>
                </c:pt>
                <c:pt idx="8">
                  <c:v>0.63796240145542749</c:v>
                </c:pt>
                <c:pt idx="9">
                  <c:v>0.73411764705882354</c:v>
                </c:pt>
                <c:pt idx="10">
                  <c:v>0.78083157152924598</c:v>
                </c:pt>
                <c:pt idx="11">
                  <c:v>0.81705639614855574</c:v>
                </c:pt>
                <c:pt idx="12">
                  <c:v>0.82457702582368653</c:v>
                </c:pt>
                <c:pt idx="13">
                  <c:v>0.82976175931582163</c:v>
                </c:pt>
                <c:pt idx="14">
                  <c:v>0.84519066590779734</c:v>
                </c:pt>
                <c:pt idx="15">
                  <c:v>0.84648493543758963</c:v>
                </c:pt>
                <c:pt idx="16">
                  <c:v>0.84699103713188217</c:v>
                </c:pt>
                <c:pt idx="17">
                  <c:v>0.86740121580547114</c:v>
                </c:pt>
                <c:pt idx="18">
                  <c:v>0.87777777777777777</c:v>
                </c:pt>
                <c:pt idx="19">
                  <c:v>0.88942307692307687</c:v>
                </c:pt>
                <c:pt idx="20">
                  <c:v>0.90552016985138006</c:v>
                </c:pt>
                <c:pt idx="21">
                  <c:v>0.90813648293963256</c:v>
                </c:pt>
                <c:pt idx="22">
                  <c:v>0.92589285714285718</c:v>
                </c:pt>
                <c:pt idx="23">
                  <c:v>0.99082568807339455</c:v>
                </c:pt>
                <c:pt idx="24">
                  <c:v>1.0028011204481793</c:v>
                </c:pt>
                <c:pt idx="25">
                  <c:v>1.110299488677867</c:v>
                </c:pt>
                <c:pt idx="26">
                  <c:v>1.2382880277617119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5910400"/>
        <c:axId val="165911936"/>
      </c:barChart>
      <c:catAx>
        <c:axId val="16591040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accent1">
                    <a:lumMod val="20000"/>
                    <a:lumOff val="80000"/>
                  </a:schemeClr>
                </a:solidFill>
              </a:defRPr>
            </a:pPr>
            <a:endParaRPr lang="id-ID"/>
          </a:p>
        </c:txPr>
        <c:crossAx val="165911936"/>
        <c:crosses val="autoZero"/>
        <c:auto val="1"/>
        <c:lblAlgn val="ctr"/>
        <c:lblOffset val="100"/>
        <c:noMultiLvlLbl val="0"/>
      </c:catAx>
      <c:valAx>
        <c:axId val="165911936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accent1">
                    <a:lumMod val="20000"/>
                    <a:lumOff val="80000"/>
                  </a:schemeClr>
                </a:solidFill>
              </a:defRPr>
            </a:pPr>
            <a:endParaRPr lang="id-ID"/>
          </a:p>
        </c:txPr>
        <c:crossAx val="16591040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Berlin Sans FB" panose="020E0602020502020306" pitchFamily="34" charset="0"/>
        </a:defRPr>
      </a:pPr>
      <a:endParaRPr lang="id-ID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d-ID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txPr>
        <a:bodyPr/>
        <a:lstStyle/>
        <a:p>
          <a:pPr>
            <a:defRPr sz="2000">
              <a:solidFill>
                <a:srgbClr val="FFFF00"/>
              </a:solidFill>
              <a:latin typeface="Berlin Sans FB" panose="020E0602020502020306" pitchFamily="34" charset="0"/>
            </a:defRPr>
          </a:pPr>
          <a:endParaRPr lang="id-ID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JML!$E$35</c:f>
              <c:strCache>
                <c:ptCount val="1"/>
                <c:pt idx="0">
                  <c:v>GRAFIK SISA PPM JAN S/D OKTOBER 2016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Pt>
            <c:idx val="4"/>
            <c:bubble3D val="0"/>
            <c:spPr>
              <a:solidFill>
                <a:srgbClr val="FFC000"/>
              </a:solidFill>
            </c:spPr>
          </c:dPt>
          <c:dPt>
            <c:idx val="5"/>
            <c:bubble3D val="0"/>
            <c:spPr>
              <a:solidFill>
                <a:srgbClr val="7030A0"/>
              </a:solidFill>
            </c:spPr>
          </c:dPt>
          <c:dPt>
            <c:idx val="6"/>
            <c:bubble3D val="0"/>
            <c:spPr>
              <a:solidFill>
                <a:srgbClr val="FF0000"/>
              </a:solidFill>
            </c:spPr>
          </c:dPt>
          <c:dLbls>
            <c:dLbl>
              <c:idx val="3"/>
              <c:spPr>
                <a:noFill/>
              </c:spPr>
              <c:txPr>
                <a:bodyPr/>
                <a:lstStyle/>
                <a:p>
                  <a:pPr>
                    <a:defRPr sz="2000">
                      <a:solidFill>
                        <a:srgbClr val="C00000"/>
                      </a:solidFill>
                      <a:latin typeface="Berlin Sans FB" panose="020E0602020502020306" pitchFamily="34" charset="0"/>
                    </a:defRPr>
                  </a:pPr>
                  <a:endParaRPr lang="id-ID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spPr>
                <a:noFill/>
              </c:spPr>
              <c:txPr>
                <a:bodyPr/>
                <a:lstStyle/>
                <a:p>
                  <a:pPr>
                    <a:defRPr sz="2000">
                      <a:solidFill>
                        <a:srgbClr val="C00000"/>
                      </a:solidFill>
                      <a:latin typeface="Berlin Sans FB" panose="020E0602020502020306" pitchFamily="34" charset="0"/>
                    </a:defRPr>
                  </a:pPr>
                  <a:endParaRPr lang="id-ID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2000">
                    <a:solidFill>
                      <a:srgbClr val="FFFF00"/>
                    </a:solidFill>
                    <a:latin typeface="Berlin Sans FB" panose="020E0602020502020306" pitchFamily="34" charset="0"/>
                  </a:defRPr>
                </a:pPr>
                <a:endParaRPr lang="id-ID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JML!$B$36:$B$42</c:f>
              <c:strCache>
                <c:ptCount val="7"/>
                <c:pt idx="0">
                  <c:v>IUD</c:v>
                </c:pt>
                <c:pt idx="1">
                  <c:v>MOW</c:v>
                </c:pt>
                <c:pt idx="2">
                  <c:v>MOP</c:v>
                </c:pt>
                <c:pt idx="3">
                  <c:v>KONDOM</c:v>
                </c:pt>
                <c:pt idx="4">
                  <c:v>IMPLAN</c:v>
                </c:pt>
                <c:pt idx="5">
                  <c:v>SUNTIKAN</c:v>
                </c:pt>
                <c:pt idx="6">
                  <c:v>PIL</c:v>
                </c:pt>
              </c:strCache>
            </c:strRef>
          </c:cat>
          <c:val>
            <c:numRef>
              <c:f>JML!$E$36:$E$42</c:f>
              <c:numCache>
                <c:formatCode>#,##0</c:formatCode>
                <c:ptCount val="7"/>
                <c:pt idx="0">
                  <c:v>1293</c:v>
                </c:pt>
                <c:pt idx="1">
                  <c:v>123</c:v>
                </c:pt>
                <c:pt idx="2">
                  <c:v>36</c:v>
                </c:pt>
                <c:pt idx="3">
                  <c:v>2498</c:v>
                </c:pt>
                <c:pt idx="4">
                  <c:v>4736</c:v>
                </c:pt>
                <c:pt idx="5">
                  <c:v>-6516</c:v>
                </c:pt>
                <c:pt idx="6">
                  <c:v>4797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d-ID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JML!$E$72</c:f>
              <c:strCache>
                <c:ptCount val="1"/>
                <c:pt idx="0">
                  <c:v>GRAFIK SISA PPM PB 2016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JML!$B$73:$B$99</c:f>
              <c:strCache>
                <c:ptCount val="27"/>
                <c:pt idx="0">
                  <c:v>Cilongok</c:v>
                </c:pt>
                <c:pt idx="1">
                  <c:v>Pekuncen</c:v>
                </c:pt>
                <c:pt idx="2">
                  <c:v>Banyumas</c:v>
                </c:pt>
                <c:pt idx="3">
                  <c:v>Kembaran</c:v>
                </c:pt>
                <c:pt idx="4">
                  <c:v>Purwokerto Timur</c:v>
                </c:pt>
                <c:pt idx="5">
                  <c:v>Baturraden</c:v>
                </c:pt>
                <c:pt idx="6">
                  <c:v>Purwokerto Utara</c:v>
                </c:pt>
                <c:pt idx="7">
                  <c:v>Sumbang</c:v>
                </c:pt>
                <c:pt idx="8">
                  <c:v>Purwokerto Barat</c:v>
                </c:pt>
                <c:pt idx="9">
                  <c:v>Ajibarang</c:v>
                </c:pt>
                <c:pt idx="10">
                  <c:v>Tambak</c:v>
                </c:pt>
                <c:pt idx="11">
                  <c:v>Gumelar</c:v>
                </c:pt>
                <c:pt idx="12">
                  <c:v>Kebasen</c:v>
                </c:pt>
                <c:pt idx="13">
                  <c:v>Karanglewas</c:v>
                </c:pt>
                <c:pt idx="14">
                  <c:v>Jatilawang</c:v>
                </c:pt>
                <c:pt idx="15">
                  <c:v>Lumbir</c:v>
                </c:pt>
                <c:pt idx="16">
                  <c:v>Kemranjen</c:v>
                </c:pt>
                <c:pt idx="17">
                  <c:v>Kalibagor</c:v>
                </c:pt>
                <c:pt idx="18">
                  <c:v>Sokaraja</c:v>
                </c:pt>
                <c:pt idx="19">
                  <c:v>Purwojati</c:v>
                </c:pt>
                <c:pt idx="20">
                  <c:v>Somagede</c:v>
                </c:pt>
                <c:pt idx="21">
                  <c:v>Kedungbanteng</c:v>
                </c:pt>
                <c:pt idx="22">
                  <c:v>Rawalo</c:v>
                </c:pt>
                <c:pt idx="23">
                  <c:v>Patikraja</c:v>
                </c:pt>
                <c:pt idx="24">
                  <c:v>Sumpiuh</c:v>
                </c:pt>
                <c:pt idx="25">
                  <c:v>Wangon</c:v>
                </c:pt>
                <c:pt idx="26">
                  <c:v>Purwokerto Selatan</c:v>
                </c:pt>
              </c:strCache>
            </c:strRef>
          </c:cat>
          <c:val>
            <c:numRef>
              <c:f>JML!$E$73:$E$99</c:f>
              <c:numCache>
                <c:formatCode>#,##0</c:formatCode>
                <c:ptCount val="27"/>
                <c:pt idx="0">
                  <c:v>1147</c:v>
                </c:pt>
                <c:pt idx="1">
                  <c:v>1119</c:v>
                </c:pt>
                <c:pt idx="2">
                  <c:v>900</c:v>
                </c:pt>
                <c:pt idx="3">
                  <c:v>897</c:v>
                </c:pt>
                <c:pt idx="4">
                  <c:v>863</c:v>
                </c:pt>
                <c:pt idx="5">
                  <c:v>743</c:v>
                </c:pt>
                <c:pt idx="6">
                  <c:v>729</c:v>
                </c:pt>
                <c:pt idx="7">
                  <c:v>597</c:v>
                </c:pt>
                <c:pt idx="8">
                  <c:v>509</c:v>
                </c:pt>
                <c:pt idx="9">
                  <c:v>349</c:v>
                </c:pt>
                <c:pt idx="10">
                  <c:v>339</c:v>
                </c:pt>
                <c:pt idx="11">
                  <c:v>311</c:v>
                </c:pt>
                <c:pt idx="12">
                  <c:v>272</c:v>
                </c:pt>
                <c:pt idx="13">
                  <c:v>266</c:v>
                </c:pt>
                <c:pt idx="14">
                  <c:v>239</c:v>
                </c:pt>
                <c:pt idx="15">
                  <c:v>214</c:v>
                </c:pt>
                <c:pt idx="16">
                  <c:v>207</c:v>
                </c:pt>
                <c:pt idx="17">
                  <c:v>197</c:v>
                </c:pt>
                <c:pt idx="18">
                  <c:v>140</c:v>
                </c:pt>
                <c:pt idx="19">
                  <c:v>99</c:v>
                </c:pt>
                <c:pt idx="20">
                  <c:v>89</c:v>
                </c:pt>
                <c:pt idx="21">
                  <c:v>83</c:v>
                </c:pt>
                <c:pt idx="22">
                  <c:v>11</c:v>
                </c:pt>
                <c:pt idx="23">
                  <c:v>-4</c:v>
                </c:pt>
                <c:pt idx="24">
                  <c:v>-151</c:v>
                </c:pt>
                <c:pt idx="25">
                  <c:v>-412</c:v>
                </c:pt>
                <c:pt idx="26">
                  <c:v>-2786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7656832"/>
        <c:axId val="167666816"/>
      </c:barChart>
      <c:catAx>
        <c:axId val="167656832"/>
        <c:scaling>
          <c:orientation val="minMax"/>
        </c:scaling>
        <c:delete val="0"/>
        <c:axPos val="l"/>
        <c:majorTickMark val="out"/>
        <c:minorTickMark val="none"/>
        <c:tickLblPos val="nextTo"/>
        <c:crossAx val="167666816"/>
        <c:crosses val="autoZero"/>
        <c:auto val="1"/>
        <c:lblAlgn val="ctr"/>
        <c:lblOffset val="100"/>
        <c:noMultiLvlLbl val="0"/>
      </c:catAx>
      <c:valAx>
        <c:axId val="167666816"/>
        <c:scaling>
          <c:orientation val="minMax"/>
        </c:scaling>
        <c:delete val="0"/>
        <c:axPos val="b"/>
        <c:numFmt formatCode="#,##0" sourceLinked="1"/>
        <c:majorTickMark val="out"/>
        <c:minorTickMark val="none"/>
        <c:tickLblPos val="nextTo"/>
        <c:crossAx val="16765683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solidFill>
            <a:schemeClr val="accent1">
              <a:lumMod val="20000"/>
              <a:lumOff val="80000"/>
            </a:schemeClr>
          </a:solidFill>
          <a:latin typeface="Berlin Sans FB" panose="020E0602020502020306" pitchFamily="34" charset="0"/>
        </a:defRPr>
      </a:pPr>
      <a:endParaRPr lang="id-ID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d-ID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DO!$C$44</c:f>
              <c:strCache>
                <c:ptCount val="1"/>
                <c:pt idx="0">
                  <c:v>GRAFIK % DO KAB. BANYUMAS JANUARI S/D OKTOBER 2016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9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10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11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12"/>
            <c:invertIfNegative val="0"/>
            <c:bubble3D val="0"/>
            <c:spPr>
              <a:solidFill>
                <a:srgbClr val="FF000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DO!$B$45:$B$72</c:f>
              <c:strCache>
                <c:ptCount val="28"/>
                <c:pt idx="0">
                  <c:v>PWT Utara</c:v>
                </c:pt>
                <c:pt idx="1">
                  <c:v>PWT Timur</c:v>
                </c:pt>
                <c:pt idx="2">
                  <c:v>Kalibagor</c:v>
                </c:pt>
                <c:pt idx="3">
                  <c:v>Purwojati</c:v>
                </c:pt>
                <c:pt idx="4">
                  <c:v>PWT Barat</c:v>
                </c:pt>
                <c:pt idx="5">
                  <c:v>Baturraden</c:v>
                </c:pt>
                <c:pt idx="6">
                  <c:v>Rawalo</c:v>
                </c:pt>
                <c:pt idx="7">
                  <c:v>Lumbir</c:v>
                </c:pt>
                <c:pt idx="8">
                  <c:v>Sokaraja</c:v>
                </c:pt>
                <c:pt idx="9">
                  <c:v>Patikraja</c:v>
                </c:pt>
                <c:pt idx="10">
                  <c:v>Kedungbanteng</c:v>
                </c:pt>
                <c:pt idx="11">
                  <c:v>Tambak</c:v>
                </c:pt>
                <c:pt idx="12">
                  <c:v>KAB. BANYUMAS</c:v>
                </c:pt>
                <c:pt idx="13">
                  <c:v>Banyumas</c:v>
                </c:pt>
                <c:pt idx="14">
                  <c:v>PWT Selatan</c:v>
                </c:pt>
                <c:pt idx="15">
                  <c:v>Kemranjen</c:v>
                </c:pt>
                <c:pt idx="16">
                  <c:v>Somagede</c:v>
                </c:pt>
                <c:pt idx="17">
                  <c:v>Kembaran</c:v>
                </c:pt>
                <c:pt idx="18">
                  <c:v>Karanglewas</c:v>
                </c:pt>
                <c:pt idx="19">
                  <c:v>Pekuncen</c:v>
                </c:pt>
                <c:pt idx="20">
                  <c:v>Gumelar</c:v>
                </c:pt>
                <c:pt idx="21">
                  <c:v>Cilongok</c:v>
                </c:pt>
                <c:pt idx="22">
                  <c:v>Kebasen</c:v>
                </c:pt>
                <c:pt idx="23">
                  <c:v>Ajibarang</c:v>
                </c:pt>
                <c:pt idx="24">
                  <c:v>Sumbang</c:v>
                </c:pt>
                <c:pt idx="25">
                  <c:v>Jatilawang</c:v>
                </c:pt>
                <c:pt idx="26">
                  <c:v>Wangon</c:v>
                </c:pt>
                <c:pt idx="27">
                  <c:v>Sumpiuh</c:v>
                </c:pt>
              </c:strCache>
            </c:strRef>
          </c:cat>
          <c:val>
            <c:numRef>
              <c:f>DO!$C$45:$C$72</c:f>
              <c:numCache>
                <c:formatCode>0.00%</c:formatCode>
                <c:ptCount val="28"/>
                <c:pt idx="0">
                  <c:v>0.73415170392085016</c:v>
                </c:pt>
                <c:pt idx="1">
                  <c:v>0.36477872882899287</c:v>
                </c:pt>
                <c:pt idx="2">
                  <c:v>0.26712158808933001</c:v>
                </c:pt>
                <c:pt idx="3">
                  <c:v>0.25560455714810731</c:v>
                </c:pt>
                <c:pt idx="4">
                  <c:v>0.2157930565010211</c:v>
                </c:pt>
                <c:pt idx="5">
                  <c:v>0.13500071053005541</c:v>
                </c:pt>
                <c:pt idx="6">
                  <c:v>0.13256744546275978</c:v>
                </c:pt>
                <c:pt idx="7">
                  <c:v>0.11491368928141309</c:v>
                </c:pt>
                <c:pt idx="8">
                  <c:v>0.11305802588711808</c:v>
                </c:pt>
                <c:pt idx="9">
                  <c:v>0.10727542687453601</c:v>
                </c:pt>
                <c:pt idx="10">
                  <c:v>0.10232128421295762</c:v>
                </c:pt>
                <c:pt idx="11">
                  <c:v>0.10066567042521396</c:v>
                </c:pt>
                <c:pt idx="12">
                  <c:v>8.9691532642552918E-2</c:v>
                </c:pt>
                <c:pt idx="13">
                  <c:v>8.460672350008043E-2</c:v>
                </c:pt>
                <c:pt idx="14">
                  <c:v>8.4222762337525098E-2</c:v>
                </c:pt>
                <c:pt idx="15">
                  <c:v>6.8754613518928615E-2</c:v>
                </c:pt>
                <c:pt idx="16">
                  <c:v>6.8050950968417373E-2</c:v>
                </c:pt>
                <c:pt idx="17">
                  <c:v>6.0088801184015786E-2</c:v>
                </c:pt>
                <c:pt idx="18">
                  <c:v>5.4848966613672494E-2</c:v>
                </c:pt>
                <c:pt idx="19">
                  <c:v>3.5768645357686452E-2</c:v>
                </c:pt>
                <c:pt idx="20">
                  <c:v>3.5425447089645748E-2</c:v>
                </c:pt>
                <c:pt idx="21">
                  <c:v>3.2104275498300958E-2</c:v>
                </c:pt>
                <c:pt idx="22">
                  <c:v>2.7603364530268924E-2</c:v>
                </c:pt>
                <c:pt idx="23">
                  <c:v>1.6371077762619372E-2</c:v>
                </c:pt>
                <c:pt idx="24">
                  <c:v>9.5880954207256276E-3</c:v>
                </c:pt>
                <c:pt idx="25">
                  <c:v>6.2234208069702308E-4</c:v>
                </c:pt>
                <c:pt idx="26">
                  <c:v>-1.9939907129199672E-2</c:v>
                </c:pt>
                <c:pt idx="27">
                  <c:v>-3.3677051338306271E-2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9132800"/>
        <c:axId val="169134336"/>
      </c:barChart>
      <c:catAx>
        <c:axId val="169132800"/>
        <c:scaling>
          <c:orientation val="minMax"/>
        </c:scaling>
        <c:delete val="0"/>
        <c:axPos val="l"/>
        <c:majorTickMark val="out"/>
        <c:minorTickMark val="none"/>
        <c:tickLblPos val="nextTo"/>
        <c:crossAx val="169134336"/>
        <c:crosses val="autoZero"/>
        <c:auto val="1"/>
        <c:lblAlgn val="ctr"/>
        <c:lblOffset val="100"/>
        <c:noMultiLvlLbl val="0"/>
      </c:catAx>
      <c:valAx>
        <c:axId val="169134336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crossAx val="169132800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>
          <a:solidFill>
            <a:schemeClr val="bg2">
              <a:lumMod val="20000"/>
              <a:lumOff val="80000"/>
            </a:schemeClr>
          </a:solidFill>
          <a:latin typeface="Berlin Sans FB" panose="020E0602020502020306" pitchFamily="34" charset="0"/>
        </a:defRPr>
      </a:pPr>
      <a:endParaRPr lang="id-ID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d-ID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15293744531933509"/>
          <c:y val="1.9077895062230156E-2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UN!$W$1</c:f>
              <c:strCache>
                <c:ptCount val="1"/>
                <c:pt idx="0">
                  <c:v>GRAFIK % JML UNMET NEED KABUPATEN BANYUMAS OKTOBER 2016</c:v>
                </c:pt>
              </c:strCache>
            </c:strRef>
          </c:tx>
          <c:spPr>
            <a:pattFill prst="pct80">
              <a:fgClr>
                <a:schemeClr val="accent6">
                  <a:lumMod val="50000"/>
                </a:schemeClr>
              </a:fgClr>
              <a:bgClr>
                <a:schemeClr val="bg1"/>
              </a:bgClr>
            </a:pattFill>
          </c:spPr>
          <c:invertIfNegative val="0"/>
          <c:dPt>
            <c:idx val="0"/>
            <c:invertIfNegative val="0"/>
            <c:bubble3D val="0"/>
            <c:spPr>
              <a:pattFill prst="pct80">
                <a:fgClr>
                  <a:schemeClr val="accent6"/>
                </a:fgClr>
                <a:bgClr>
                  <a:schemeClr val="bg1"/>
                </a:bgClr>
              </a:pattFill>
            </c:spPr>
          </c:dPt>
          <c:dPt>
            <c:idx val="1"/>
            <c:invertIfNegative val="0"/>
            <c:bubble3D val="0"/>
            <c:spPr>
              <a:pattFill prst="pct80">
                <a:fgClr>
                  <a:schemeClr val="accent6"/>
                </a:fgClr>
                <a:bgClr>
                  <a:schemeClr val="bg1"/>
                </a:bgClr>
              </a:pattFill>
            </c:spPr>
          </c:dPt>
          <c:dPt>
            <c:idx val="2"/>
            <c:invertIfNegative val="0"/>
            <c:bubble3D val="0"/>
            <c:spPr>
              <a:pattFill prst="pct80">
                <a:fgClr>
                  <a:schemeClr val="accent6"/>
                </a:fgClr>
                <a:bgClr>
                  <a:schemeClr val="bg1"/>
                </a:bgClr>
              </a:pattFill>
            </c:spPr>
          </c:dPt>
          <c:dPt>
            <c:idx val="3"/>
            <c:invertIfNegative val="0"/>
            <c:bubble3D val="0"/>
            <c:spPr>
              <a:pattFill prst="pct80">
                <a:fgClr>
                  <a:schemeClr val="accent6"/>
                </a:fgClr>
                <a:bgClr>
                  <a:schemeClr val="bg1"/>
                </a:bgClr>
              </a:pattFill>
            </c:spPr>
          </c:dPt>
          <c:dPt>
            <c:idx val="4"/>
            <c:invertIfNegative val="0"/>
            <c:bubble3D val="0"/>
            <c:spPr>
              <a:pattFill prst="pct80">
                <a:fgClr>
                  <a:schemeClr val="accent6"/>
                </a:fgClr>
                <a:bgClr>
                  <a:schemeClr val="bg1"/>
                </a:bgClr>
              </a:pattFill>
            </c:spPr>
          </c:dPt>
          <c:dPt>
            <c:idx val="5"/>
            <c:invertIfNegative val="0"/>
            <c:bubble3D val="0"/>
            <c:spPr>
              <a:pattFill prst="pct80">
                <a:fgClr>
                  <a:schemeClr val="accent6"/>
                </a:fgClr>
                <a:bgClr>
                  <a:schemeClr val="bg1"/>
                </a:bgClr>
              </a:pattFill>
            </c:spPr>
          </c:dPt>
          <c:dPt>
            <c:idx val="6"/>
            <c:invertIfNegative val="0"/>
            <c:bubble3D val="0"/>
            <c:spPr>
              <a:pattFill prst="pct80">
                <a:fgClr>
                  <a:schemeClr val="accent6"/>
                </a:fgClr>
                <a:bgClr>
                  <a:schemeClr val="bg1"/>
                </a:bgClr>
              </a:pattFill>
            </c:spPr>
          </c:dPt>
          <c:dPt>
            <c:idx val="7"/>
            <c:invertIfNegative val="0"/>
            <c:bubble3D val="0"/>
            <c:spPr>
              <a:pattFill prst="pct80">
                <a:fgClr>
                  <a:schemeClr val="accent6"/>
                </a:fgClr>
                <a:bgClr>
                  <a:schemeClr val="bg1"/>
                </a:bgClr>
              </a:pattFill>
            </c:spPr>
          </c:dPt>
          <c:dPt>
            <c:idx val="8"/>
            <c:invertIfNegative val="0"/>
            <c:bubble3D val="0"/>
            <c:spPr>
              <a:pattFill prst="pct80">
                <a:fgClr>
                  <a:schemeClr val="accent6"/>
                </a:fgClr>
                <a:bgClr>
                  <a:schemeClr val="bg1"/>
                </a:bgClr>
              </a:pattFill>
            </c:spPr>
          </c:dPt>
          <c:dPt>
            <c:idx val="9"/>
            <c:invertIfNegative val="0"/>
            <c:bubble3D val="0"/>
            <c:spPr>
              <a:pattFill prst="pct80">
                <a:fgClr>
                  <a:schemeClr val="accent6"/>
                </a:fgClr>
                <a:bgClr>
                  <a:schemeClr val="bg1"/>
                </a:bgClr>
              </a:pattFill>
            </c:spPr>
          </c:dPt>
          <c:dPt>
            <c:idx val="10"/>
            <c:invertIfNegative val="0"/>
            <c:bubble3D val="0"/>
            <c:spPr>
              <a:pattFill prst="pct80">
                <a:fgClr>
                  <a:schemeClr val="accent6"/>
                </a:fgClr>
                <a:bgClr>
                  <a:schemeClr val="bg1"/>
                </a:bgClr>
              </a:pattFill>
            </c:spPr>
          </c:dPt>
          <c:dPt>
            <c:idx val="11"/>
            <c:invertIfNegative val="0"/>
            <c:bubble3D val="0"/>
            <c:spPr>
              <a:pattFill prst="pct80">
                <a:fgClr>
                  <a:schemeClr val="accent6"/>
                </a:fgClr>
                <a:bgClr>
                  <a:schemeClr val="bg1"/>
                </a:bgClr>
              </a:pattFill>
            </c:spPr>
          </c:dPt>
          <c:dPt>
            <c:idx val="12"/>
            <c:invertIfNegative val="0"/>
            <c:bubble3D val="0"/>
            <c:spPr>
              <a:pattFill prst="pct80">
                <a:fgClr>
                  <a:schemeClr val="accent6"/>
                </a:fgClr>
                <a:bgClr>
                  <a:schemeClr val="bg1"/>
                </a:bgClr>
              </a:pattFill>
            </c:spPr>
          </c:dPt>
          <c:dPt>
            <c:idx val="13"/>
            <c:invertIfNegative val="0"/>
            <c:bubble3D val="0"/>
            <c:spPr>
              <a:pattFill prst="pct80">
                <a:fgClr>
                  <a:schemeClr val="accent6"/>
                </a:fgClr>
                <a:bgClr>
                  <a:schemeClr val="bg1"/>
                </a:bgClr>
              </a:pattFill>
            </c:spPr>
          </c:dPt>
          <c:dPt>
            <c:idx val="14"/>
            <c:invertIfNegative val="0"/>
            <c:bubble3D val="0"/>
            <c:spPr>
              <a:pattFill prst="pct80">
                <a:fgClr>
                  <a:schemeClr val="accent6"/>
                </a:fgClr>
                <a:bgClr>
                  <a:schemeClr val="bg1"/>
                </a:bgClr>
              </a:pattFill>
            </c:spPr>
          </c:dPt>
          <c:dPt>
            <c:idx val="15"/>
            <c:invertIfNegative val="0"/>
            <c:bubble3D val="0"/>
            <c:spPr>
              <a:pattFill prst="pct80">
                <a:fgClr>
                  <a:srgbClr val="FF0000"/>
                </a:fgClr>
                <a:bgClr>
                  <a:schemeClr val="bg1"/>
                </a:bgClr>
              </a:patt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UN!$U$2:$U$29</c:f>
              <c:strCache>
                <c:ptCount val="28"/>
                <c:pt idx="0">
                  <c:v>PWT Timur</c:v>
                </c:pt>
                <c:pt idx="1">
                  <c:v>Banyumas</c:v>
                </c:pt>
                <c:pt idx="2">
                  <c:v>Baturraden</c:v>
                </c:pt>
                <c:pt idx="3">
                  <c:v>PWT Utara</c:v>
                </c:pt>
                <c:pt idx="4">
                  <c:v>Kemranjen</c:v>
                </c:pt>
                <c:pt idx="5">
                  <c:v>Sokaraja</c:v>
                </c:pt>
                <c:pt idx="6">
                  <c:v>Kembaran</c:v>
                </c:pt>
                <c:pt idx="7">
                  <c:v>Lumbir</c:v>
                </c:pt>
                <c:pt idx="8">
                  <c:v>PWT Barat</c:v>
                </c:pt>
                <c:pt idx="9">
                  <c:v>Kebasen</c:v>
                </c:pt>
                <c:pt idx="10">
                  <c:v>Purwojati</c:v>
                </c:pt>
                <c:pt idx="11">
                  <c:v>Patikraja</c:v>
                </c:pt>
                <c:pt idx="12">
                  <c:v>Tambak</c:v>
                </c:pt>
                <c:pt idx="13">
                  <c:v>Rawalo</c:v>
                </c:pt>
                <c:pt idx="14">
                  <c:v>Somagede</c:v>
                </c:pt>
                <c:pt idx="15">
                  <c:v>KAB. BANYUMAS</c:v>
                </c:pt>
                <c:pt idx="16">
                  <c:v>Pekuncen</c:v>
                </c:pt>
                <c:pt idx="17">
                  <c:v>Karanglewas</c:v>
                </c:pt>
                <c:pt idx="18">
                  <c:v>Sumpiuh</c:v>
                </c:pt>
                <c:pt idx="19">
                  <c:v>Kalibagor</c:v>
                </c:pt>
                <c:pt idx="20">
                  <c:v>Ajibarang</c:v>
                </c:pt>
                <c:pt idx="21">
                  <c:v>PWT Selatan</c:v>
                </c:pt>
                <c:pt idx="22">
                  <c:v>Jatilawang</c:v>
                </c:pt>
                <c:pt idx="23">
                  <c:v>Gumelar</c:v>
                </c:pt>
                <c:pt idx="24">
                  <c:v>Kedungbanteng</c:v>
                </c:pt>
                <c:pt idx="25">
                  <c:v>Cilongok</c:v>
                </c:pt>
                <c:pt idx="26">
                  <c:v>Sumbang</c:v>
                </c:pt>
                <c:pt idx="27">
                  <c:v>Wangon</c:v>
                </c:pt>
              </c:strCache>
            </c:strRef>
          </c:cat>
          <c:val>
            <c:numRef>
              <c:f>UN!$W$2:$W$29</c:f>
              <c:numCache>
                <c:formatCode>0.00%</c:formatCode>
                <c:ptCount val="28"/>
                <c:pt idx="0">
                  <c:v>0.2035166479610924</c:v>
                </c:pt>
                <c:pt idx="1">
                  <c:v>0.15343263523350878</c:v>
                </c:pt>
                <c:pt idx="2">
                  <c:v>0.13589145643417427</c:v>
                </c:pt>
                <c:pt idx="3">
                  <c:v>0.1307367560942394</c:v>
                </c:pt>
                <c:pt idx="4">
                  <c:v>0.1304455855557396</c:v>
                </c:pt>
                <c:pt idx="5">
                  <c:v>0.12433581296493093</c:v>
                </c:pt>
                <c:pt idx="6">
                  <c:v>0.1232896975075808</c:v>
                </c:pt>
                <c:pt idx="7">
                  <c:v>0.12036360685009334</c:v>
                </c:pt>
                <c:pt idx="8">
                  <c:v>0.11761236286422083</c:v>
                </c:pt>
                <c:pt idx="9">
                  <c:v>0.11669674314685916</c:v>
                </c:pt>
                <c:pt idx="10">
                  <c:v>0.1162857969337576</c:v>
                </c:pt>
                <c:pt idx="11">
                  <c:v>0.11330194231901118</c:v>
                </c:pt>
                <c:pt idx="12">
                  <c:v>0.11041908582286498</c:v>
                </c:pt>
                <c:pt idx="13">
                  <c:v>0.10883509207531554</c:v>
                </c:pt>
                <c:pt idx="14">
                  <c:v>0.10508803549147373</c:v>
                </c:pt>
                <c:pt idx="15">
                  <c:v>0.10386108248535973</c:v>
                </c:pt>
                <c:pt idx="16">
                  <c:v>9.9812460929360289E-2</c:v>
                </c:pt>
                <c:pt idx="17">
                  <c:v>9.9115946956817413E-2</c:v>
                </c:pt>
                <c:pt idx="18">
                  <c:v>9.7004647960061974E-2</c:v>
                </c:pt>
                <c:pt idx="19">
                  <c:v>9.6515818982779333E-2</c:v>
                </c:pt>
                <c:pt idx="20">
                  <c:v>9.6507217104290846E-2</c:v>
                </c:pt>
                <c:pt idx="21">
                  <c:v>9.4318378659275934E-2</c:v>
                </c:pt>
                <c:pt idx="22">
                  <c:v>9.3056779050212216E-2</c:v>
                </c:pt>
                <c:pt idx="23">
                  <c:v>9.022201228153047E-2</c:v>
                </c:pt>
                <c:pt idx="24">
                  <c:v>8.6866317878405194E-2</c:v>
                </c:pt>
                <c:pt idx="25">
                  <c:v>8.4008632976340758E-2</c:v>
                </c:pt>
                <c:pt idx="26">
                  <c:v>7.5854825533901271E-2</c:v>
                </c:pt>
                <c:pt idx="27">
                  <c:v>2.5367446924333154E-2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791680"/>
        <c:axId val="128793216"/>
      </c:barChart>
      <c:catAx>
        <c:axId val="128791680"/>
        <c:scaling>
          <c:orientation val="minMax"/>
        </c:scaling>
        <c:delete val="0"/>
        <c:axPos val="l"/>
        <c:majorTickMark val="out"/>
        <c:minorTickMark val="none"/>
        <c:tickLblPos val="nextTo"/>
        <c:crossAx val="128793216"/>
        <c:crosses val="autoZero"/>
        <c:auto val="1"/>
        <c:lblAlgn val="ctr"/>
        <c:lblOffset val="100"/>
        <c:noMultiLvlLbl val="0"/>
      </c:catAx>
      <c:valAx>
        <c:axId val="128793216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crossAx val="12879168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solidFill>
            <a:schemeClr val="bg2"/>
          </a:solidFill>
          <a:latin typeface="Berlin Sans FB" panose="020E0602020502020306" pitchFamily="34" charset="0"/>
        </a:defRPr>
      </a:pPr>
      <a:endParaRPr lang="id-ID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d-ID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2000">
                    <a:solidFill>
                      <a:schemeClr val="bg1"/>
                    </a:solidFill>
                    <a:latin typeface="Berlin Sans FB" panose="020E0602020502020306" pitchFamily="34" charset="0"/>
                  </a:defRPr>
                </a:pPr>
                <a:endParaRPr lang="id-ID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MKJP!$O$73:$P$73</c:f>
              <c:strCache>
                <c:ptCount val="2"/>
                <c:pt idx="0">
                  <c:v>JML MKJP</c:v>
                </c:pt>
                <c:pt idx="1">
                  <c:v>JML NON MKJP</c:v>
                </c:pt>
              </c:strCache>
            </c:strRef>
          </c:cat>
          <c:val>
            <c:numRef>
              <c:f>MKJP!$O$74:$P$74</c:f>
              <c:numCache>
                <c:formatCode>#,##0</c:formatCode>
                <c:ptCount val="2"/>
                <c:pt idx="0">
                  <c:v>86510</c:v>
                </c:pt>
                <c:pt idx="1">
                  <c:v>165186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d-ID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2000">
                    <a:solidFill>
                      <a:schemeClr val="bg1"/>
                    </a:solidFill>
                    <a:latin typeface="Berlin Sans FB" panose="020E0602020502020306" pitchFamily="34" charset="0"/>
                  </a:defRPr>
                </a:pPr>
                <a:endParaRPr lang="id-ID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(MKJP!$O$73;MKJP!$P$73)</c:f>
              <c:strCache>
                <c:ptCount val="2"/>
                <c:pt idx="0">
                  <c:v>JML MKJP</c:v>
                </c:pt>
                <c:pt idx="1">
                  <c:v>JML NON MKJP</c:v>
                </c:pt>
              </c:strCache>
            </c:strRef>
          </c:cat>
          <c:val>
            <c:numRef>
              <c:f>(MKJP!$O$75;MKJP!$P$75)</c:f>
              <c:numCache>
                <c:formatCode>0.00%</c:formatCode>
                <c:ptCount val="2"/>
                <c:pt idx="0">
                  <c:v>0.34370828300807321</c:v>
                </c:pt>
                <c:pt idx="1">
                  <c:v>0.65629171699192679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d-ID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</c:dPt>
          <c:dLbls>
            <c:dLbl>
              <c:idx val="0"/>
              <c:layout>
                <c:manualLayout>
                  <c:x val="3.888888888888889E-2"/>
                  <c:y val="-3.24074074074074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4444444444444446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7222222222222325E-2"/>
                  <c:y val="-4.6296296296296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solidFill>
                      <a:schemeClr val="bg2"/>
                    </a:solidFill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MKJP!$N$73:$P$73</c:f>
              <c:strCache>
                <c:ptCount val="3"/>
                <c:pt idx="0">
                  <c:v>PUS</c:v>
                </c:pt>
                <c:pt idx="1">
                  <c:v>JML MKJP</c:v>
                </c:pt>
                <c:pt idx="2">
                  <c:v>JML NON MKJP</c:v>
                </c:pt>
              </c:strCache>
            </c:strRef>
          </c:cat>
          <c:val>
            <c:numRef>
              <c:f>MKJP!$N$74:$P$74</c:f>
              <c:numCache>
                <c:formatCode>#,##0</c:formatCode>
                <c:ptCount val="3"/>
                <c:pt idx="0">
                  <c:v>324106</c:v>
                </c:pt>
                <c:pt idx="1">
                  <c:v>86510</c:v>
                </c:pt>
                <c:pt idx="2">
                  <c:v>165186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6417280"/>
        <c:axId val="136418816"/>
        <c:axId val="79755456"/>
      </c:bar3DChart>
      <c:catAx>
        <c:axId val="1364172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>
                <a:solidFill>
                  <a:srgbClr val="FFFF00"/>
                </a:solidFill>
              </a:defRPr>
            </a:pPr>
            <a:endParaRPr lang="id-ID"/>
          </a:p>
        </c:txPr>
        <c:crossAx val="136418816"/>
        <c:crosses val="autoZero"/>
        <c:auto val="1"/>
        <c:lblAlgn val="ctr"/>
        <c:lblOffset val="100"/>
        <c:noMultiLvlLbl val="0"/>
      </c:catAx>
      <c:valAx>
        <c:axId val="13641881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36417280"/>
        <c:crosses val="autoZero"/>
        <c:crossBetween val="between"/>
      </c:valAx>
      <c:serAx>
        <c:axId val="79755456"/>
        <c:scaling>
          <c:orientation val="minMax"/>
        </c:scaling>
        <c:delete val="1"/>
        <c:axPos val="b"/>
        <c:majorTickMark val="out"/>
        <c:minorTickMark val="none"/>
        <c:tickLblPos val="nextTo"/>
        <c:crossAx val="136418816"/>
        <c:crosses val="autoZero"/>
      </c:ser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Berlin Sans FB" panose="020E0602020502020306" pitchFamily="34" charset="0"/>
        </a:defRPr>
      </a:pPr>
      <a:endParaRPr lang="id-ID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d-ID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da-DK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GRAFIK % MKJP KABUPATEN BANYUMAS </a:t>
            </a:r>
            <a:r>
              <a:rPr lang="id-ID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</a:t>
            </a:r>
            <a:r>
              <a:rPr lang="da-DK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OKTOBER </a:t>
            </a:r>
            <a:r>
              <a:rPr lang="da-DK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TAHUN 2016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2495295836456857"/>
          <c:y val="0.15487075753461851"/>
          <c:w val="0.67483455811942894"/>
          <c:h val="0.809962666304642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MKJP!$C$38</c:f>
              <c:strCache>
                <c:ptCount val="1"/>
                <c:pt idx="0">
                  <c:v>GRAFIK % MKJP KABUPATEN BANYUMAS OKTOBER TAHUN 2016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12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MKJP!$B$39:$B$66</c:f>
              <c:strCache>
                <c:ptCount val="28"/>
                <c:pt idx="0">
                  <c:v>Ajibarang</c:v>
                </c:pt>
                <c:pt idx="1">
                  <c:v>Jatilawang</c:v>
                </c:pt>
                <c:pt idx="2">
                  <c:v>Banyumas</c:v>
                </c:pt>
                <c:pt idx="3">
                  <c:v>Kebasen</c:v>
                </c:pt>
                <c:pt idx="4">
                  <c:v>Lumbir</c:v>
                </c:pt>
                <c:pt idx="5">
                  <c:v>Gumelar</c:v>
                </c:pt>
                <c:pt idx="6">
                  <c:v>Rawalo</c:v>
                </c:pt>
                <c:pt idx="7">
                  <c:v>Kembaran</c:v>
                </c:pt>
                <c:pt idx="8">
                  <c:v>PWT Utara</c:v>
                </c:pt>
                <c:pt idx="9">
                  <c:v>PWT Barat</c:v>
                </c:pt>
                <c:pt idx="10">
                  <c:v>Sokaraja</c:v>
                </c:pt>
                <c:pt idx="11">
                  <c:v>Sumpiuh</c:v>
                </c:pt>
                <c:pt idx="12">
                  <c:v>KAB. BANYUMAS</c:v>
                </c:pt>
                <c:pt idx="13">
                  <c:v>Pekuncen</c:v>
                </c:pt>
                <c:pt idx="14">
                  <c:v>Sumbang</c:v>
                </c:pt>
                <c:pt idx="15">
                  <c:v>Kalibagor</c:v>
                </c:pt>
                <c:pt idx="16">
                  <c:v>Patikraja</c:v>
                </c:pt>
                <c:pt idx="17">
                  <c:v>Somagede</c:v>
                </c:pt>
                <c:pt idx="18">
                  <c:v>Tambak</c:v>
                </c:pt>
                <c:pt idx="19">
                  <c:v>PWT Timur</c:v>
                </c:pt>
                <c:pt idx="20">
                  <c:v>Cilongok</c:v>
                </c:pt>
                <c:pt idx="21">
                  <c:v>Purwojati</c:v>
                </c:pt>
                <c:pt idx="22">
                  <c:v>Karanglewas</c:v>
                </c:pt>
                <c:pt idx="23">
                  <c:v>Wangon</c:v>
                </c:pt>
                <c:pt idx="24">
                  <c:v>Baturraden</c:v>
                </c:pt>
                <c:pt idx="25">
                  <c:v>Kedungbanteng</c:v>
                </c:pt>
                <c:pt idx="26">
                  <c:v>PWT Selatan</c:v>
                </c:pt>
                <c:pt idx="27">
                  <c:v>Kemranjen</c:v>
                </c:pt>
              </c:strCache>
            </c:strRef>
          </c:cat>
          <c:val>
            <c:numRef>
              <c:f>MKJP!$C$39:$C$66</c:f>
              <c:numCache>
                <c:formatCode>0.00%</c:formatCode>
                <c:ptCount val="28"/>
                <c:pt idx="0">
                  <c:v>0.17458988127493966</c:v>
                </c:pt>
                <c:pt idx="1">
                  <c:v>0.18162889404981181</c:v>
                </c:pt>
                <c:pt idx="2">
                  <c:v>0.19386269459065966</c:v>
                </c:pt>
                <c:pt idx="3">
                  <c:v>0.1968720460599811</c:v>
                </c:pt>
                <c:pt idx="4">
                  <c:v>0.20939858777696616</c:v>
                </c:pt>
                <c:pt idx="5">
                  <c:v>0.21473783656117146</c:v>
                </c:pt>
                <c:pt idx="6">
                  <c:v>0.23649906890130354</c:v>
                </c:pt>
                <c:pt idx="7">
                  <c:v>0.25005546927002442</c:v>
                </c:pt>
                <c:pt idx="8">
                  <c:v>0.25697943619773933</c:v>
                </c:pt>
                <c:pt idx="9">
                  <c:v>0.26176713459950451</c:v>
                </c:pt>
                <c:pt idx="10">
                  <c:v>0.26315090329436769</c:v>
                </c:pt>
                <c:pt idx="11">
                  <c:v>0.26321225684283012</c:v>
                </c:pt>
                <c:pt idx="12">
                  <c:v>0.26691884753753403</c:v>
                </c:pt>
                <c:pt idx="13">
                  <c:v>0.26977842606098495</c:v>
                </c:pt>
                <c:pt idx="14">
                  <c:v>0.27021822849807448</c:v>
                </c:pt>
                <c:pt idx="15">
                  <c:v>0.27212655186223467</c:v>
                </c:pt>
                <c:pt idx="16">
                  <c:v>0.27467137531881497</c:v>
                </c:pt>
                <c:pt idx="17">
                  <c:v>0.27644530708443088</c:v>
                </c:pt>
                <c:pt idx="18">
                  <c:v>0.27837010450754779</c:v>
                </c:pt>
                <c:pt idx="19">
                  <c:v>0.28469884025439579</c:v>
                </c:pt>
                <c:pt idx="20">
                  <c:v>0.28647636111902919</c:v>
                </c:pt>
                <c:pt idx="21">
                  <c:v>0.30879375180792595</c:v>
                </c:pt>
                <c:pt idx="22">
                  <c:v>0.31366882012920777</c:v>
                </c:pt>
                <c:pt idx="23">
                  <c:v>0.32161132280892762</c:v>
                </c:pt>
                <c:pt idx="24">
                  <c:v>0.32457070171719316</c:v>
                </c:pt>
                <c:pt idx="25">
                  <c:v>0.33691141980876782</c:v>
                </c:pt>
                <c:pt idx="26">
                  <c:v>0.34262948207171312</c:v>
                </c:pt>
                <c:pt idx="27">
                  <c:v>0.37783667384462483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570368"/>
        <c:axId val="136571904"/>
      </c:barChart>
      <c:catAx>
        <c:axId val="13657036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FFFF00"/>
                </a:solidFill>
              </a:defRPr>
            </a:pPr>
            <a:endParaRPr lang="id-ID"/>
          </a:p>
        </c:txPr>
        <c:crossAx val="136571904"/>
        <c:crosses val="autoZero"/>
        <c:auto val="1"/>
        <c:lblAlgn val="ctr"/>
        <c:lblOffset val="100"/>
        <c:noMultiLvlLbl val="0"/>
      </c:catAx>
      <c:valAx>
        <c:axId val="136571904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bg2"/>
                </a:solidFill>
              </a:defRPr>
            </a:pPr>
            <a:endParaRPr lang="id-ID"/>
          </a:p>
        </c:txPr>
        <c:crossAx val="13657036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Berlin Sans FB" panose="020E0602020502020306" pitchFamily="34" charset="0"/>
        </a:defRPr>
      </a:pPr>
      <a:endParaRPr lang="id-ID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d-ID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txPr>
        <a:bodyPr/>
        <a:lstStyle/>
        <a:p>
          <a:pPr>
            <a:defRPr>
              <a:solidFill>
                <a:srgbClr val="FFFF00"/>
              </a:solidFill>
            </a:defRPr>
          </a:pPr>
          <a:endParaRPr lang="id-ID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GRAFIK UNMET NEED BULAN OKTOBER 2016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Pt>
            <c:idx val="15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6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17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18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19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20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21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22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23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24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25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26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27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400">
                    <a:solidFill>
                      <a:schemeClr val="accent1">
                        <a:lumMod val="20000"/>
                        <a:lumOff val="80000"/>
                      </a:schemeClr>
                    </a:solidFill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Sheet1!$B$2:$B$29</c:f>
              <c:strCache>
                <c:ptCount val="28"/>
                <c:pt idx="0">
                  <c:v>PWT Timur</c:v>
                </c:pt>
                <c:pt idx="1">
                  <c:v>Banyumas</c:v>
                </c:pt>
                <c:pt idx="2">
                  <c:v>Baturraden</c:v>
                </c:pt>
                <c:pt idx="3">
                  <c:v>PWT Utara</c:v>
                </c:pt>
                <c:pt idx="4">
                  <c:v>Kemranjen</c:v>
                </c:pt>
                <c:pt idx="5">
                  <c:v>Sokaraja</c:v>
                </c:pt>
                <c:pt idx="6">
                  <c:v>Kembaran</c:v>
                </c:pt>
                <c:pt idx="7">
                  <c:v>Lumbir</c:v>
                </c:pt>
                <c:pt idx="8">
                  <c:v>PWT Barat</c:v>
                </c:pt>
                <c:pt idx="9">
                  <c:v>Kebasen</c:v>
                </c:pt>
                <c:pt idx="10">
                  <c:v>Purwojati</c:v>
                </c:pt>
                <c:pt idx="11">
                  <c:v>Patikraja</c:v>
                </c:pt>
                <c:pt idx="12">
                  <c:v>Tambak</c:v>
                </c:pt>
                <c:pt idx="13">
                  <c:v>Rawalo</c:v>
                </c:pt>
                <c:pt idx="14">
                  <c:v>Somagede</c:v>
                </c:pt>
                <c:pt idx="15">
                  <c:v>KAB. BANYUMAS</c:v>
                </c:pt>
                <c:pt idx="16">
                  <c:v>Pekuncen</c:v>
                </c:pt>
                <c:pt idx="17">
                  <c:v>Karanglewas</c:v>
                </c:pt>
                <c:pt idx="18">
                  <c:v>Sumpiuh</c:v>
                </c:pt>
                <c:pt idx="19">
                  <c:v>Kalibagor</c:v>
                </c:pt>
                <c:pt idx="20">
                  <c:v>Ajibarang</c:v>
                </c:pt>
                <c:pt idx="21">
                  <c:v>PWT Selatan</c:v>
                </c:pt>
                <c:pt idx="22">
                  <c:v>Jatilawang</c:v>
                </c:pt>
                <c:pt idx="23">
                  <c:v>Gumelar</c:v>
                </c:pt>
                <c:pt idx="24">
                  <c:v>Kedungbanteng</c:v>
                </c:pt>
                <c:pt idx="25">
                  <c:v>Cilongok</c:v>
                </c:pt>
                <c:pt idx="26">
                  <c:v>Sumbang</c:v>
                </c:pt>
                <c:pt idx="27">
                  <c:v>Wangon</c:v>
                </c:pt>
              </c:strCache>
            </c:strRef>
          </c:cat>
          <c:val>
            <c:numRef>
              <c:f>Sheet1!$C$2:$C$29</c:f>
              <c:numCache>
                <c:formatCode>0.00%</c:formatCode>
                <c:ptCount val="28"/>
                <c:pt idx="0">
                  <c:v>0.2035166479610924</c:v>
                </c:pt>
                <c:pt idx="1">
                  <c:v>0.15343263523350878</c:v>
                </c:pt>
                <c:pt idx="2">
                  <c:v>0.13589145643417427</c:v>
                </c:pt>
                <c:pt idx="3">
                  <c:v>0.1307367560942394</c:v>
                </c:pt>
                <c:pt idx="4">
                  <c:v>0.1304455855557396</c:v>
                </c:pt>
                <c:pt idx="5">
                  <c:v>0.12433581296493093</c:v>
                </c:pt>
                <c:pt idx="6">
                  <c:v>0.1232896975075808</c:v>
                </c:pt>
                <c:pt idx="7">
                  <c:v>0.12036360685009334</c:v>
                </c:pt>
                <c:pt idx="8">
                  <c:v>0.11761236286422083</c:v>
                </c:pt>
                <c:pt idx="9">
                  <c:v>0.11669674314685916</c:v>
                </c:pt>
                <c:pt idx="10">
                  <c:v>0.1162857969337576</c:v>
                </c:pt>
                <c:pt idx="11">
                  <c:v>0.11330194231901118</c:v>
                </c:pt>
                <c:pt idx="12">
                  <c:v>0.11041908582286498</c:v>
                </c:pt>
                <c:pt idx="13">
                  <c:v>0.10883509207531554</c:v>
                </c:pt>
                <c:pt idx="14">
                  <c:v>0.10508803549147373</c:v>
                </c:pt>
                <c:pt idx="15">
                  <c:v>0.10386108248535973</c:v>
                </c:pt>
                <c:pt idx="16">
                  <c:v>9.9812460929360289E-2</c:v>
                </c:pt>
                <c:pt idx="17">
                  <c:v>9.9115946956817413E-2</c:v>
                </c:pt>
                <c:pt idx="18">
                  <c:v>9.7004647960061974E-2</c:v>
                </c:pt>
                <c:pt idx="19">
                  <c:v>9.6515818982779333E-2</c:v>
                </c:pt>
                <c:pt idx="20">
                  <c:v>9.6507217104290846E-2</c:v>
                </c:pt>
                <c:pt idx="21">
                  <c:v>9.4318378659275934E-2</c:v>
                </c:pt>
                <c:pt idx="22">
                  <c:v>9.3056779050212216E-2</c:v>
                </c:pt>
                <c:pt idx="23">
                  <c:v>9.022201228153047E-2</c:v>
                </c:pt>
                <c:pt idx="24">
                  <c:v>8.6866317878405194E-2</c:v>
                </c:pt>
                <c:pt idx="25">
                  <c:v>8.4008632976340758E-2</c:v>
                </c:pt>
                <c:pt idx="26">
                  <c:v>7.5854825533901271E-2</c:v>
                </c:pt>
                <c:pt idx="27">
                  <c:v>2.5367446924333154E-2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697344"/>
        <c:axId val="136698880"/>
      </c:barChart>
      <c:catAx>
        <c:axId val="13669734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FFC000"/>
                </a:solidFill>
              </a:defRPr>
            </a:pPr>
            <a:endParaRPr lang="id-ID"/>
          </a:p>
        </c:txPr>
        <c:crossAx val="136698880"/>
        <c:crosses val="autoZero"/>
        <c:auto val="1"/>
        <c:lblAlgn val="ctr"/>
        <c:lblOffset val="100"/>
        <c:noMultiLvlLbl val="0"/>
      </c:catAx>
      <c:valAx>
        <c:axId val="136698880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1">
                    <a:lumMod val="20000"/>
                    <a:lumOff val="80000"/>
                  </a:schemeClr>
                </a:solidFill>
              </a:defRPr>
            </a:pPr>
            <a:endParaRPr lang="id-ID"/>
          </a:p>
        </c:txPr>
        <c:crossAx val="13669734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Berlin Sans FB" panose="020E0602020502020306" pitchFamily="34" charset="0"/>
        </a:defRPr>
      </a:pPr>
      <a:endParaRPr lang="id-ID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d-ID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Sheet2!$B$28</c:f>
              <c:strCache>
                <c:ptCount val="1"/>
                <c:pt idx="0">
                  <c:v>GRAFIK JUMLAH PA PER JENIS KONTRASEPSI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2"/>
            <c:bubble3D val="0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Pt>
            <c:idx val="4"/>
            <c:bubble3D val="0"/>
            <c:spPr>
              <a:solidFill>
                <a:srgbClr val="FFC000"/>
              </a:solidFill>
            </c:spPr>
          </c:dPt>
          <c:dPt>
            <c:idx val="5"/>
            <c:bubble3D val="0"/>
            <c:spPr>
              <a:solidFill>
                <a:schemeClr val="accent4"/>
              </a:solidFill>
            </c:spPr>
          </c:dPt>
          <c:dPt>
            <c:idx val="6"/>
            <c:bubble3D val="0"/>
            <c:spPr>
              <a:solidFill>
                <a:srgbClr val="FF0000"/>
              </a:solidFill>
            </c:spPr>
          </c:dPt>
          <c:dLbls>
            <c:dLbl>
              <c:idx val="4"/>
              <c:tx>
                <c:rich>
                  <a:bodyPr/>
                  <a:lstStyle/>
                  <a:p>
                    <a:pPr>
                      <a:defRPr sz="2000">
                        <a:solidFill>
                          <a:srgbClr val="FF0000"/>
                        </a:solidFill>
                      </a:defRPr>
                    </a:pPr>
                    <a:r>
                      <a:rPr lang="en-US" sz="2000" dirty="0">
                        <a:solidFill>
                          <a:srgbClr val="FF0000"/>
                        </a:solidFill>
                      </a:rPr>
                      <a:t>IMPLAN         ; 37.587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solidFill>
                      <a:srgbClr val="FFFF00"/>
                    </a:solidFill>
                  </a:defRPr>
                </a:pPr>
                <a:endParaRPr lang="id-ID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Sheet2!$A$29:$A$35</c:f>
              <c:strCache>
                <c:ptCount val="7"/>
                <c:pt idx="0">
                  <c:v>IUD           </c:v>
                </c:pt>
                <c:pt idx="1">
                  <c:v>MOW              </c:v>
                </c:pt>
                <c:pt idx="2">
                  <c:v>MOP                         </c:v>
                </c:pt>
                <c:pt idx="3">
                  <c:v>KONDOM             </c:v>
                </c:pt>
                <c:pt idx="4">
                  <c:v>IMPLAN         </c:v>
                </c:pt>
                <c:pt idx="5">
                  <c:v>SUNTIK                               </c:v>
                </c:pt>
                <c:pt idx="6">
                  <c:v>PIL                 </c:v>
                </c:pt>
              </c:strCache>
            </c:strRef>
          </c:cat>
          <c:val>
            <c:numRef>
              <c:f>Sheet2!$B$29:$B$35</c:f>
              <c:numCache>
                <c:formatCode>#,##0</c:formatCode>
                <c:ptCount val="7"/>
                <c:pt idx="0">
                  <c:v>37632</c:v>
                </c:pt>
                <c:pt idx="1">
                  <c:v>9564</c:v>
                </c:pt>
                <c:pt idx="2">
                  <c:v>1727</c:v>
                </c:pt>
                <c:pt idx="3">
                  <c:v>8256</c:v>
                </c:pt>
                <c:pt idx="4">
                  <c:v>37587</c:v>
                </c:pt>
                <c:pt idx="5">
                  <c:v>128342</c:v>
                </c:pt>
                <c:pt idx="6">
                  <c:v>28588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Berlin Sans FB" panose="020E0602020502020306" pitchFamily="34" charset="0"/>
        </a:defRPr>
      </a:pPr>
      <a:endParaRPr lang="id-ID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d-ID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Sheet2!$C$28</c:f>
              <c:strCache>
                <c:ptCount val="1"/>
                <c:pt idx="0">
                  <c:v>GRAFIK % JUMLAH PA PER JENIS KONTRASEPSI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2"/>
            <c:bubble3D val="0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Pt>
            <c:idx val="4"/>
            <c:bubble3D val="0"/>
            <c:spPr>
              <a:solidFill>
                <a:srgbClr val="FFC000"/>
              </a:solidFill>
            </c:spPr>
          </c:dPt>
          <c:dPt>
            <c:idx val="5"/>
            <c:bubble3D val="0"/>
            <c:spPr>
              <a:solidFill>
                <a:schemeClr val="accent4"/>
              </a:solidFill>
            </c:spPr>
          </c:dPt>
          <c:dPt>
            <c:idx val="6"/>
            <c:bubble3D val="0"/>
            <c:spPr>
              <a:solidFill>
                <a:srgbClr val="FF0000"/>
              </a:solidFill>
            </c:spPr>
          </c:dPt>
          <c:dLbls>
            <c:dLbl>
              <c:idx val="4"/>
              <c:spPr/>
              <c:txPr>
                <a:bodyPr/>
                <a:lstStyle/>
                <a:p>
                  <a:pPr>
                    <a:defRPr sz="2000">
                      <a:solidFill>
                        <a:srgbClr val="FF0000"/>
                      </a:solidFill>
                    </a:defRPr>
                  </a:pPr>
                  <a:endParaRPr lang="id-ID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solidFill>
                      <a:srgbClr val="FFFF00"/>
                    </a:solidFill>
                  </a:defRPr>
                </a:pPr>
                <a:endParaRPr lang="id-ID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Sheet2!$A$29:$A$35</c:f>
              <c:strCache>
                <c:ptCount val="7"/>
                <c:pt idx="0">
                  <c:v>IUD           </c:v>
                </c:pt>
                <c:pt idx="1">
                  <c:v>MOW              </c:v>
                </c:pt>
                <c:pt idx="2">
                  <c:v>MOP                         </c:v>
                </c:pt>
                <c:pt idx="3">
                  <c:v>KONDOM             </c:v>
                </c:pt>
                <c:pt idx="4">
                  <c:v>IMPLAN         </c:v>
                </c:pt>
                <c:pt idx="5">
                  <c:v>SUNTIK                               </c:v>
                </c:pt>
                <c:pt idx="6">
                  <c:v>PIL                 </c:v>
                </c:pt>
              </c:strCache>
            </c:strRef>
          </c:cat>
          <c:val>
            <c:numRef>
              <c:f>Sheet2!$C$29:$C$35</c:f>
              <c:numCache>
                <c:formatCode>0.00%</c:formatCode>
                <c:ptCount val="7"/>
                <c:pt idx="0">
                  <c:v>0.14951369906553938</c:v>
                </c:pt>
                <c:pt idx="1">
                  <c:v>3.7998220075011122E-2</c:v>
                </c:pt>
                <c:pt idx="2">
                  <c:v>6.8614519102409254E-3</c:v>
                </c:pt>
                <c:pt idx="3">
                  <c:v>3.2801474794990786E-2</c:v>
                </c:pt>
                <c:pt idx="4">
                  <c:v>0.1493349119572818</c:v>
                </c:pt>
                <c:pt idx="5">
                  <c:v>0.50990877884432018</c:v>
                </c:pt>
                <c:pt idx="6">
                  <c:v>0.11358146335261586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Berlin Sans FB" panose="020E0602020502020306" pitchFamily="34" charset="0"/>
        </a:defRPr>
      </a:pPr>
      <a:endParaRPr lang="id-ID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7732EA-955A-4E49-8B17-60D2AA4D9ACF}" type="datetimeFigureOut">
              <a:rPr lang="id-ID" smtClean="0"/>
              <a:t>23/11/2016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9F128-10F4-48FB-9E54-A1498BBBF5F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28379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9F128-10F4-48FB-9E54-A1498BBBF5FF}" type="slidenum">
              <a:rPr lang="id-ID" smtClean="0"/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41316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B233-C6B4-4995-89BA-815CFF4B18B3}" type="datetimeFigureOut">
              <a:rPr lang="id-ID" smtClean="0"/>
              <a:t>23/11/2016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8DB1-F107-4D8F-99D2-1756ABA4C3F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12872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B233-C6B4-4995-89BA-815CFF4B18B3}" type="datetimeFigureOut">
              <a:rPr lang="id-ID" smtClean="0"/>
              <a:t>23/11/2016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8DB1-F107-4D8F-99D2-1756ABA4C3F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6805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B233-C6B4-4995-89BA-815CFF4B18B3}" type="datetimeFigureOut">
              <a:rPr lang="id-ID" smtClean="0"/>
              <a:t>23/11/2016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8DB1-F107-4D8F-99D2-1756ABA4C3F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70190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B233-C6B4-4995-89BA-815CFF4B18B3}" type="datetimeFigureOut">
              <a:rPr lang="id-ID" smtClean="0"/>
              <a:t>23/11/2016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8DB1-F107-4D8F-99D2-1756ABA4C3F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49061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B233-C6B4-4995-89BA-815CFF4B18B3}" type="datetimeFigureOut">
              <a:rPr lang="id-ID" smtClean="0"/>
              <a:t>23/11/2016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8DB1-F107-4D8F-99D2-1756ABA4C3F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73409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B233-C6B4-4995-89BA-815CFF4B18B3}" type="datetimeFigureOut">
              <a:rPr lang="id-ID" smtClean="0"/>
              <a:t>23/11/2016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8DB1-F107-4D8F-99D2-1756ABA4C3F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47921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B233-C6B4-4995-89BA-815CFF4B18B3}" type="datetimeFigureOut">
              <a:rPr lang="id-ID" smtClean="0"/>
              <a:t>23/11/2016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8DB1-F107-4D8F-99D2-1756ABA4C3F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7098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B233-C6B4-4995-89BA-815CFF4B18B3}" type="datetimeFigureOut">
              <a:rPr lang="id-ID" smtClean="0"/>
              <a:t>23/11/2016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8DB1-F107-4D8F-99D2-1756ABA4C3F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19477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B233-C6B4-4995-89BA-815CFF4B18B3}" type="datetimeFigureOut">
              <a:rPr lang="id-ID" smtClean="0"/>
              <a:t>23/11/2016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8DB1-F107-4D8F-99D2-1756ABA4C3F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95308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B233-C6B4-4995-89BA-815CFF4B18B3}" type="datetimeFigureOut">
              <a:rPr lang="id-ID" smtClean="0"/>
              <a:t>23/11/2016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8DB1-F107-4D8F-99D2-1756ABA4C3F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931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B233-C6B4-4995-89BA-815CFF4B18B3}" type="datetimeFigureOut">
              <a:rPr lang="id-ID" smtClean="0"/>
              <a:t>23/11/2016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8DB1-F107-4D8F-99D2-1756ABA4C3F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85490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AB233-C6B4-4995-89BA-815CFF4B18B3}" type="datetimeFigureOut">
              <a:rPr lang="id-ID" smtClean="0"/>
              <a:t>23/11/2016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18DB1-F107-4D8F-99D2-1756ABA4C3F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721450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sz="3200" dirty="0" smtClean="0">
                <a:solidFill>
                  <a:srgbClr val="FFC000"/>
                </a:solidFill>
                <a:latin typeface="Berlin Sans FB" pitchFamily="34" charset="0"/>
              </a:rPr>
              <a:t>Permasalahan Program KKBPK </a:t>
            </a:r>
            <a:br>
              <a:rPr lang="id-ID" sz="3200" dirty="0" smtClean="0">
                <a:solidFill>
                  <a:srgbClr val="FFC000"/>
                </a:solidFill>
                <a:latin typeface="Berlin Sans FB" pitchFamily="34" charset="0"/>
              </a:rPr>
            </a:br>
            <a:r>
              <a:rPr lang="id-ID" sz="3200" dirty="0" smtClean="0">
                <a:solidFill>
                  <a:srgbClr val="FFC000"/>
                </a:solidFill>
                <a:latin typeface="Berlin Sans FB" pitchFamily="34" charset="0"/>
              </a:rPr>
              <a:t>Kabupaten Banyumas :</a:t>
            </a:r>
            <a:br>
              <a:rPr lang="id-ID" sz="3200" dirty="0" smtClean="0">
                <a:solidFill>
                  <a:srgbClr val="FFC000"/>
                </a:solidFill>
                <a:latin typeface="Berlin Sans FB" pitchFamily="34" charset="0"/>
              </a:rPr>
            </a:br>
            <a:endParaRPr lang="id-ID" sz="3200" dirty="0" smtClean="0">
              <a:solidFill>
                <a:srgbClr val="FFC000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86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sz="3600" dirty="0" smtClean="0">
                <a:latin typeface="Berlin Sans FB" panose="020E0602020502020306" pitchFamily="34" charset="0"/>
              </a:rPr>
              <a:t>MKJP</a:t>
            </a:r>
            <a:br>
              <a:rPr lang="id-ID" sz="3600" dirty="0" smtClean="0">
                <a:latin typeface="Berlin Sans FB" panose="020E0602020502020306" pitchFamily="34" charset="0"/>
              </a:rPr>
            </a:br>
            <a:r>
              <a:rPr lang="id-ID" sz="3600" dirty="0" smtClean="0">
                <a:latin typeface="Berlin Sans FB" panose="020E0602020502020306" pitchFamily="34" charset="0"/>
              </a:rPr>
              <a:t>KAB. BANYUMAS</a:t>
            </a:r>
            <a:r>
              <a:rPr lang="id-ID" dirty="0" smtClean="0">
                <a:latin typeface="Berlin Sans FB" panose="020E0602020502020306" pitchFamily="34" charset="0"/>
              </a:rPr>
              <a:t/>
            </a:r>
            <a:br>
              <a:rPr lang="id-ID" dirty="0" smtClean="0">
                <a:latin typeface="Berlin Sans FB" panose="020E0602020502020306" pitchFamily="34" charset="0"/>
              </a:rPr>
            </a:br>
            <a:r>
              <a:rPr lang="id-ID" sz="1800" dirty="0" smtClean="0">
                <a:solidFill>
                  <a:srgbClr val="FFFF00"/>
                </a:solidFill>
                <a:latin typeface="Berlin Sans FB" panose="020E0602020502020306" pitchFamily="34" charset="0"/>
              </a:rPr>
              <a:t>Oktober 2016</a:t>
            </a:r>
            <a:endParaRPr lang="id-ID" sz="1800" dirty="0">
              <a:solidFill>
                <a:srgbClr val="FFFF00"/>
              </a:solidFill>
              <a:latin typeface="Berlin Sans FB" panose="020E0602020502020306" pitchFamily="34" charset="0"/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7169484"/>
              </p:ext>
            </p:extLst>
          </p:nvPr>
        </p:nvGraphicFramePr>
        <p:xfrm>
          <a:off x="899592" y="1412776"/>
          <a:ext cx="7560839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rame 3"/>
          <p:cNvSpPr/>
          <p:nvPr/>
        </p:nvSpPr>
        <p:spPr>
          <a:xfrm>
            <a:off x="4283968" y="2564904"/>
            <a:ext cx="1224136" cy="72008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>
                <a:solidFill>
                  <a:srgbClr val="FFC000"/>
                </a:solidFill>
                <a:latin typeface="Berlin Sans FB" panose="020E0602020502020306" pitchFamily="34" charset="0"/>
              </a:rPr>
              <a:t>26,69%</a:t>
            </a:r>
            <a:endParaRPr lang="id-ID" sz="2000" dirty="0">
              <a:solidFill>
                <a:srgbClr val="FFC00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15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7577664"/>
              </p:ext>
            </p:extLst>
          </p:nvPr>
        </p:nvGraphicFramePr>
        <p:xfrm>
          <a:off x="323529" y="116632"/>
          <a:ext cx="8568952" cy="655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Explosion 2 7"/>
          <p:cNvSpPr/>
          <p:nvPr/>
        </p:nvSpPr>
        <p:spPr>
          <a:xfrm>
            <a:off x="3779912" y="980728"/>
            <a:ext cx="3456384" cy="1944216"/>
          </a:xfrm>
          <a:prstGeom prst="irregularSeal2">
            <a:avLst/>
          </a:prstGeom>
          <a:solidFill>
            <a:schemeClr val="accent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00" dirty="0" smtClean="0">
              <a:solidFill>
                <a:srgbClr val="FFFF0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id-ID" sz="1100" dirty="0" smtClean="0">
                <a:solidFill>
                  <a:srgbClr val="FFFF00"/>
                </a:solidFill>
                <a:latin typeface="Berlin Sans FB" panose="020E0602020502020306" pitchFamily="34" charset="0"/>
              </a:rPr>
              <a:t>3 Kec. %MKJP Tertinggi :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1100" dirty="0" smtClean="0">
                <a:solidFill>
                  <a:srgbClr val="FFFF00"/>
                </a:solidFill>
                <a:latin typeface="Berlin Sans FB" panose="020E0602020502020306" pitchFamily="34" charset="0"/>
              </a:rPr>
              <a:t>Kemranjen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1100" dirty="0" smtClean="0">
                <a:solidFill>
                  <a:srgbClr val="FFFF00"/>
                </a:solidFill>
                <a:latin typeface="Berlin Sans FB" panose="020E0602020502020306" pitchFamily="34" charset="0"/>
              </a:rPr>
              <a:t>PWT Selatan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1100" dirty="0" smtClean="0">
                <a:solidFill>
                  <a:srgbClr val="FFFF00"/>
                </a:solidFill>
                <a:latin typeface="Berlin Sans FB" panose="020E0602020502020306" pitchFamily="34" charset="0"/>
              </a:rPr>
              <a:t>Kedungbanteng</a:t>
            </a:r>
          </a:p>
          <a:p>
            <a:pPr algn="ctr"/>
            <a:endParaRPr lang="id-ID" sz="1100" dirty="0">
              <a:solidFill>
                <a:srgbClr val="FFFF00"/>
              </a:solidFill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6876256" y="4509120"/>
            <a:ext cx="2016224" cy="1296144"/>
          </a:xfrm>
          <a:prstGeom prst="flowChartAlternate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>
                <a:latin typeface="Berlin Sans FB" panose="020E0602020502020306" pitchFamily="34" charset="0"/>
              </a:rPr>
              <a:t>3 Kec. %MKJP Terendah :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1200" dirty="0" smtClean="0">
                <a:latin typeface="Berlin Sans FB" panose="020E0602020502020306" pitchFamily="34" charset="0"/>
              </a:rPr>
              <a:t>Ajibarang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1200" dirty="0" smtClean="0">
                <a:latin typeface="Berlin Sans FB" panose="020E0602020502020306" pitchFamily="34" charset="0"/>
              </a:rPr>
              <a:t>Jatilawang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1200" dirty="0" smtClean="0">
                <a:latin typeface="Berlin Sans FB" panose="020E0602020502020306" pitchFamily="34" charset="0"/>
              </a:rPr>
              <a:t>Banyumas</a:t>
            </a:r>
            <a:endParaRPr lang="id-ID" sz="12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11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altLang="id-ID" smtClean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altLang="id-ID" smtClean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1152656"/>
              </p:ext>
            </p:extLst>
          </p:nvPr>
        </p:nvGraphicFramePr>
        <p:xfrm>
          <a:off x="467544" y="260648"/>
          <a:ext cx="8208912" cy="6264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Explosion 2 7"/>
          <p:cNvSpPr/>
          <p:nvPr/>
        </p:nvSpPr>
        <p:spPr>
          <a:xfrm>
            <a:off x="5580112" y="1052736"/>
            <a:ext cx="3312368" cy="1944216"/>
          </a:xfrm>
          <a:prstGeom prst="irregularSeal2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00" dirty="0" smtClean="0">
              <a:solidFill>
                <a:srgbClr val="FFFF0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id-ID" sz="1100" dirty="0" smtClean="0">
                <a:solidFill>
                  <a:srgbClr val="FFFF00"/>
                </a:solidFill>
                <a:latin typeface="Berlin Sans FB" panose="020E0602020502020306" pitchFamily="34" charset="0"/>
              </a:rPr>
              <a:t>3 Kec. UNMET NEED Terendah :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1100" dirty="0" smtClean="0">
                <a:solidFill>
                  <a:srgbClr val="FFFF00"/>
                </a:solidFill>
                <a:latin typeface="Berlin Sans FB" panose="020E0602020502020306" pitchFamily="34" charset="0"/>
              </a:rPr>
              <a:t>Wangon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1100" dirty="0" smtClean="0">
                <a:solidFill>
                  <a:srgbClr val="FFFF00"/>
                </a:solidFill>
                <a:latin typeface="Berlin Sans FB" panose="020E0602020502020306" pitchFamily="34" charset="0"/>
              </a:rPr>
              <a:t>Sumbang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1100" dirty="0" smtClean="0">
                <a:solidFill>
                  <a:srgbClr val="FFFF00"/>
                </a:solidFill>
                <a:latin typeface="Berlin Sans FB" panose="020E0602020502020306" pitchFamily="34" charset="0"/>
              </a:rPr>
              <a:t>Cilongok</a:t>
            </a:r>
          </a:p>
          <a:p>
            <a:pPr algn="ctr"/>
            <a:endParaRPr lang="id-ID" sz="1100" dirty="0">
              <a:solidFill>
                <a:srgbClr val="FFFF00"/>
              </a:solidFill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6228184" y="4725144"/>
            <a:ext cx="2016224" cy="1080120"/>
          </a:xfrm>
          <a:prstGeom prst="flowChartAlternate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>
                <a:latin typeface="Berlin Sans FB" panose="020E0602020502020306" pitchFamily="34" charset="0"/>
              </a:rPr>
              <a:t>3 Kec. UNMET NEED Tertinggi :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1200" dirty="0" smtClean="0">
                <a:latin typeface="Berlin Sans FB" panose="020E0602020502020306" pitchFamily="34" charset="0"/>
              </a:rPr>
              <a:t>Pwt Timur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1200" dirty="0" smtClean="0">
                <a:latin typeface="Berlin Sans FB" panose="020E0602020502020306" pitchFamily="34" charset="0"/>
              </a:rPr>
              <a:t>Banyumas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1200" dirty="0" smtClean="0">
                <a:latin typeface="Berlin Sans FB" panose="020E0602020502020306" pitchFamily="34" charset="0"/>
              </a:rPr>
              <a:t>Baturraden</a:t>
            </a:r>
            <a:endParaRPr lang="id-ID" sz="12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4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09600" y="188913"/>
            <a:ext cx="8229600" cy="1143000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d-ID" dirty="0" smtClean="0"/>
              <a:t>GRAFIK JUMLAH PA PER JENIS KONTRASEPSI</a:t>
            </a:r>
          </a:p>
          <a:p>
            <a:pPr>
              <a:defRPr/>
            </a:pPr>
            <a:r>
              <a:rPr lang="id-ID" sz="2200" dirty="0" smtClean="0">
                <a:solidFill>
                  <a:srgbClr val="FFC000"/>
                </a:solidFill>
              </a:rPr>
              <a:t>Oktober 2016</a:t>
            </a:r>
            <a:endParaRPr lang="id-ID" sz="2200" dirty="0">
              <a:solidFill>
                <a:srgbClr val="FFC000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7659522"/>
              </p:ext>
            </p:extLst>
          </p:nvPr>
        </p:nvGraphicFramePr>
        <p:xfrm>
          <a:off x="609600" y="1628800"/>
          <a:ext cx="7850831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5199434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09600" y="188913"/>
            <a:ext cx="8229600" cy="1143000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d-ID" dirty="0" smtClean="0"/>
              <a:t>GRAFIK % JUMLAH PA PER JENIS KONTRASEPSI</a:t>
            </a:r>
          </a:p>
          <a:p>
            <a:pPr>
              <a:defRPr/>
            </a:pPr>
            <a:endParaRPr lang="id-ID" sz="2200" dirty="0" smtClean="0">
              <a:solidFill>
                <a:srgbClr val="FFC000"/>
              </a:solidFill>
            </a:endParaRPr>
          </a:p>
          <a:p>
            <a:pPr>
              <a:defRPr/>
            </a:pPr>
            <a:r>
              <a:rPr lang="id-ID" sz="2200" dirty="0" smtClean="0">
                <a:solidFill>
                  <a:srgbClr val="FFC000"/>
                </a:solidFill>
              </a:rPr>
              <a:t>Oktober 2016</a:t>
            </a:r>
            <a:endParaRPr lang="id-ID" sz="2200" dirty="0">
              <a:solidFill>
                <a:srgbClr val="FFC000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2857120"/>
              </p:ext>
            </p:extLst>
          </p:nvPr>
        </p:nvGraphicFramePr>
        <p:xfrm>
          <a:off x="755576" y="1454943"/>
          <a:ext cx="7848871" cy="4854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5736833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id-ID" dirty="0" smtClean="0"/>
          </a:p>
          <a:p>
            <a:pPr>
              <a:defRPr/>
            </a:pPr>
            <a:endParaRPr lang="id-ID" dirty="0"/>
          </a:p>
          <a:p>
            <a:pPr>
              <a:defRPr/>
            </a:pPr>
            <a:endParaRPr lang="id-ID" dirty="0" smtClean="0"/>
          </a:p>
          <a:p>
            <a:pPr>
              <a:defRPr/>
            </a:pPr>
            <a:endParaRPr lang="id-ID" dirty="0"/>
          </a:p>
          <a:p>
            <a:pPr>
              <a:defRPr/>
            </a:pPr>
            <a:endParaRPr lang="id-ID" sz="2000" dirty="0" smtClean="0">
              <a:latin typeface="Berlin Sans FB" panose="020E0602020502020306" pitchFamily="34" charset="0"/>
            </a:endParaRPr>
          </a:p>
          <a:p>
            <a:pPr>
              <a:defRPr/>
            </a:pPr>
            <a:endParaRPr lang="id-ID" sz="2000" dirty="0">
              <a:latin typeface="Berlin Sans FB" panose="020E0602020502020306" pitchFamily="34" charset="0"/>
            </a:endParaRPr>
          </a:p>
          <a:p>
            <a:pPr>
              <a:defRPr/>
            </a:pPr>
            <a:endParaRPr lang="id-ID" sz="2000" dirty="0" smtClean="0">
              <a:latin typeface="Berlin Sans FB" panose="020E0602020502020306" pitchFamily="34" charset="0"/>
            </a:endParaRPr>
          </a:p>
          <a:p>
            <a:pPr>
              <a:defRPr/>
            </a:pPr>
            <a:r>
              <a:rPr lang="id-ID" sz="2000" dirty="0" smtClean="0">
                <a:latin typeface="Berlin Sans FB" panose="020E0602020502020306" pitchFamily="34" charset="0"/>
              </a:rPr>
              <a:t>PPM 	= Perkiraan Permintaan Masyarakat</a:t>
            </a:r>
          </a:p>
          <a:p>
            <a:pPr>
              <a:defRPr/>
            </a:pPr>
            <a:r>
              <a:rPr lang="id-ID" sz="2000" dirty="0" smtClean="0">
                <a:latin typeface="Berlin Sans FB" panose="020E0602020502020306" pitchFamily="34" charset="0"/>
              </a:rPr>
              <a:t>PENC	= Pencapaian </a:t>
            </a:r>
          </a:p>
          <a:p>
            <a:pPr marL="0" indent="0">
              <a:buFont typeface="Arial" charset="0"/>
              <a:buNone/>
              <a:defRPr/>
            </a:pPr>
            <a:endParaRPr lang="id-ID" sz="2000" dirty="0"/>
          </a:p>
        </p:txBody>
      </p:sp>
      <p:sp>
        <p:nvSpPr>
          <p:cNvPr id="35843" name="Title 1"/>
          <p:cNvSpPr txBox="1">
            <a:spLocks/>
          </p:cNvSpPr>
          <p:nvPr/>
        </p:nvSpPr>
        <p:spPr bwMode="auto">
          <a:xfrm>
            <a:off x="609600" y="1889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altLang="id-ID" sz="4400" dirty="0"/>
              <a:t>PENCAPAIAN PESERTA KB BARU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altLang="id-ID" sz="2200" dirty="0">
                <a:solidFill>
                  <a:srgbClr val="FFC000"/>
                </a:solidFill>
              </a:rPr>
              <a:t>S/D </a:t>
            </a:r>
            <a:r>
              <a:rPr lang="id-ID" altLang="id-ID" sz="2200" dirty="0" smtClean="0">
                <a:solidFill>
                  <a:srgbClr val="FFC000"/>
                </a:solidFill>
              </a:rPr>
              <a:t>Oktober </a:t>
            </a:r>
            <a:r>
              <a:rPr lang="id-ID" altLang="id-ID" sz="2200" dirty="0">
                <a:solidFill>
                  <a:srgbClr val="FFC000"/>
                </a:solidFill>
              </a:rPr>
              <a:t>2016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484784"/>
            <a:ext cx="8458201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112107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6683237"/>
              </p:ext>
            </p:extLst>
          </p:nvPr>
        </p:nvGraphicFramePr>
        <p:xfrm>
          <a:off x="467544" y="260648"/>
          <a:ext cx="8208912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3012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0234474"/>
              </p:ext>
            </p:extLst>
          </p:nvPr>
        </p:nvGraphicFramePr>
        <p:xfrm>
          <a:off x="395536" y="471223"/>
          <a:ext cx="8136903" cy="5915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Explosion 2 4"/>
          <p:cNvSpPr/>
          <p:nvPr/>
        </p:nvSpPr>
        <p:spPr>
          <a:xfrm>
            <a:off x="5580112" y="1052736"/>
            <a:ext cx="3312368" cy="1944216"/>
          </a:xfrm>
          <a:prstGeom prst="irregularSeal2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00" dirty="0" smtClean="0">
              <a:solidFill>
                <a:srgbClr val="FFFF0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id-ID" sz="1100" dirty="0" smtClean="0">
                <a:solidFill>
                  <a:srgbClr val="FFFF00"/>
                </a:solidFill>
                <a:latin typeface="Berlin Sans FB" panose="020E0602020502020306" pitchFamily="34" charset="0"/>
              </a:rPr>
              <a:t>3 Kec. Pencapaian PPM PB Tertinggi :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1100" dirty="0" smtClean="0">
                <a:solidFill>
                  <a:srgbClr val="FFFF00"/>
                </a:solidFill>
                <a:latin typeface="Berlin Sans FB" panose="020E0602020502020306" pitchFamily="34" charset="0"/>
              </a:rPr>
              <a:t>Pwt Selatan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1100" dirty="0" smtClean="0">
                <a:solidFill>
                  <a:srgbClr val="FFFF00"/>
                </a:solidFill>
                <a:latin typeface="Berlin Sans FB" panose="020E0602020502020306" pitchFamily="34" charset="0"/>
              </a:rPr>
              <a:t>Ajibarang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1100" dirty="0" smtClean="0">
                <a:solidFill>
                  <a:srgbClr val="FFFF00"/>
                </a:solidFill>
                <a:latin typeface="Berlin Sans FB" panose="020E0602020502020306" pitchFamily="34" charset="0"/>
              </a:rPr>
              <a:t>Wangon</a:t>
            </a:r>
          </a:p>
          <a:p>
            <a:pPr algn="ctr"/>
            <a:endParaRPr lang="id-ID" sz="1100" dirty="0">
              <a:solidFill>
                <a:srgbClr val="FFFF00"/>
              </a:solidFill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5580112" y="4941168"/>
            <a:ext cx="2016224" cy="1080120"/>
          </a:xfrm>
          <a:prstGeom prst="flowChartAlternate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>
                <a:latin typeface="Berlin Sans FB" panose="020E0602020502020306" pitchFamily="34" charset="0"/>
              </a:rPr>
              <a:t>3 Kec. Pencapaian PPM PB Terendah :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1200" dirty="0" smtClean="0">
                <a:latin typeface="Berlin Sans FB" panose="020E0602020502020306" pitchFamily="34" charset="0"/>
              </a:rPr>
              <a:t>Pwt Utara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1200" dirty="0" smtClean="0">
                <a:latin typeface="Berlin Sans FB" panose="020E0602020502020306" pitchFamily="34" charset="0"/>
              </a:rPr>
              <a:t>Baturraden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1200" dirty="0" smtClean="0">
                <a:latin typeface="Berlin Sans FB" panose="020E0602020502020306" pitchFamily="34" charset="0"/>
              </a:rPr>
              <a:t>Purwojati</a:t>
            </a:r>
            <a:endParaRPr lang="id-ID" sz="12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78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9937553"/>
              </p:ext>
            </p:extLst>
          </p:nvPr>
        </p:nvGraphicFramePr>
        <p:xfrm>
          <a:off x="467544" y="260648"/>
          <a:ext cx="8352928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2654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6750171"/>
              </p:ext>
            </p:extLst>
          </p:nvPr>
        </p:nvGraphicFramePr>
        <p:xfrm>
          <a:off x="539552" y="471223"/>
          <a:ext cx="8280920" cy="5915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Explosion 2 4"/>
          <p:cNvSpPr/>
          <p:nvPr/>
        </p:nvSpPr>
        <p:spPr>
          <a:xfrm>
            <a:off x="2411760" y="1052736"/>
            <a:ext cx="3312368" cy="1944216"/>
          </a:xfrm>
          <a:prstGeom prst="irregularSeal2">
            <a:avLst/>
          </a:prstGeom>
          <a:solidFill>
            <a:schemeClr val="accent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00" dirty="0" smtClean="0">
              <a:solidFill>
                <a:srgbClr val="FFFF0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id-ID" sz="1100" dirty="0" smtClean="0">
                <a:solidFill>
                  <a:srgbClr val="FFFF00"/>
                </a:solidFill>
                <a:latin typeface="Berlin Sans FB" panose="020E0602020502020306" pitchFamily="34" charset="0"/>
              </a:rPr>
              <a:t>3 Kec. % Pencapaian PPM PB Tertinggi :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1100" dirty="0" smtClean="0">
                <a:solidFill>
                  <a:srgbClr val="FFFF00"/>
                </a:solidFill>
                <a:latin typeface="Berlin Sans FB" panose="020E0602020502020306" pitchFamily="34" charset="0"/>
              </a:rPr>
              <a:t>Wangon 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1100" dirty="0" smtClean="0">
                <a:solidFill>
                  <a:srgbClr val="FFFF00"/>
                </a:solidFill>
                <a:latin typeface="Berlin Sans FB" panose="020E0602020502020306" pitchFamily="34" charset="0"/>
              </a:rPr>
              <a:t>Sumpiuh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1100" dirty="0" smtClean="0">
                <a:solidFill>
                  <a:srgbClr val="FFFF00"/>
                </a:solidFill>
                <a:latin typeface="Berlin Sans FB" panose="020E0602020502020306" pitchFamily="34" charset="0"/>
              </a:rPr>
              <a:t>Patikraja</a:t>
            </a:r>
          </a:p>
          <a:p>
            <a:pPr algn="ctr"/>
            <a:endParaRPr lang="id-ID" sz="1100" dirty="0">
              <a:solidFill>
                <a:srgbClr val="FFFF00"/>
              </a:solidFill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5580112" y="4941168"/>
            <a:ext cx="2016224" cy="1080120"/>
          </a:xfrm>
          <a:prstGeom prst="flowChartAlternate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>
                <a:latin typeface="Berlin Sans FB" panose="020E0602020502020306" pitchFamily="34" charset="0"/>
              </a:rPr>
              <a:t>3 Kec. % Pencapaian PPM PB Terendah :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1200" dirty="0" smtClean="0">
                <a:latin typeface="Berlin Sans FB" panose="020E0602020502020306" pitchFamily="34" charset="0"/>
              </a:rPr>
              <a:t>Pwt Utara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1200" dirty="0" smtClean="0">
                <a:latin typeface="Berlin Sans FB" panose="020E0602020502020306" pitchFamily="34" charset="0"/>
              </a:rPr>
              <a:t>Baturraden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1200" dirty="0" smtClean="0">
                <a:latin typeface="Berlin Sans FB" panose="020E0602020502020306" pitchFamily="34" charset="0"/>
              </a:rPr>
              <a:t>Purwojati</a:t>
            </a:r>
            <a:endParaRPr lang="id-ID" sz="12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35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41433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sz="3200" smtClean="0">
                <a:solidFill>
                  <a:srgbClr val="FFC000"/>
                </a:solidFill>
                <a:latin typeface="Berlin Sans FB" pitchFamily="34" charset="0"/>
              </a:rPr>
              <a:t>Permasalahan Program KB Kabupaten Banyumas :</a:t>
            </a:r>
            <a:br>
              <a:rPr lang="id-ID" sz="3200" smtClean="0">
                <a:solidFill>
                  <a:srgbClr val="FFC000"/>
                </a:solidFill>
                <a:latin typeface="Berlin Sans FB" pitchFamily="34" charset="0"/>
              </a:rPr>
            </a:br>
            <a:endParaRPr lang="id-ID" sz="3200" smtClean="0">
              <a:solidFill>
                <a:srgbClr val="FFC000"/>
              </a:solidFill>
              <a:latin typeface="Berlin Sans FB" pitchFamily="34" charset="0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1" indent="-457200" eaLnBrk="1" hangingPunct="1">
              <a:buFont typeface="Calibri" pitchFamily="34" charset="0"/>
              <a:buAutoNum type="arabicPeriod"/>
            </a:pPr>
            <a:r>
              <a:rPr lang="id-ID" altLang="id-ID" sz="2400" dirty="0" smtClean="0">
                <a:latin typeface="Berlin Sans FB" pitchFamily="34" charset="0"/>
              </a:rPr>
              <a:t>Jumlah PLKB/ Penyuluh KB yang belum memadai dan rata-rata usia PLKB / Penyuluh KB yang sudah 50,2 tahun</a:t>
            </a:r>
          </a:p>
          <a:p>
            <a:pPr marL="914400" lvl="1" indent="-457200" eaLnBrk="1" hangingPunct="1">
              <a:buFont typeface="Calibri" pitchFamily="34" charset="0"/>
              <a:buAutoNum type="arabicPeriod"/>
            </a:pPr>
            <a:r>
              <a:rPr lang="id-ID" altLang="id-ID" sz="2400" dirty="0" smtClean="0">
                <a:latin typeface="Berlin Sans FB" pitchFamily="34" charset="0"/>
              </a:rPr>
              <a:t>Animo masyarakat masih pada Non MKJP khususnya kontrasepsi Suntik</a:t>
            </a:r>
          </a:p>
          <a:p>
            <a:pPr marL="914400" lvl="1" indent="-457200" eaLnBrk="1" hangingPunct="1">
              <a:buFont typeface="Calibri" pitchFamily="34" charset="0"/>
              <a:buAutoNum type="arabicPeriod"/>
            </a:pPr>
            <a:r>
              <a:rPr lang="id-ID" altLang="id-ID" sz="2400" dirty="0" smtClean="0">
                <a:latin typeface="Berlin Sans FB" pitchFamily="34" charset="0"/>
              </a:rPr>
              <a:t>Tingkat DO Peserta KB yang masih Tinggi</a:t>
            </a:r>
          </a:p>
          <a:p>
            <a:pPr marL="914400" lvl="1" indent="-457200" eaLnBrk="1" hangingPunct="1">
              <a:buFont typeface="Calibri" pitchFamily="34" charset="0"/>
              <a:buAutoNum type="arabicPeriod"/>
            </a:pPr>
            <a:r>
              <a:rPr lang="id-ID" altLang="id-ID" sz="2400" dirty="0" smtClean="0">
                <a:latin typeface="Berlin Sans FB" pitchFamily="34" charset="0"/>
              </a:rPr>
              <a:t>Unmet Need yang masih tinggi </a:t>
            </a:r>
          </a:p>
          <a:p>
            <a:pPr marL="971550" lvl="1" indent="-514350">
              <a:buFont typeface="+mj-lt"/>
              <a:buAutoNum type="arabicPeriod"/>
            </a:pPr>
            <a:r>
              <a:rPr lang="id-ID" sz="2400" dirty="0" smtClean="0">
                <a:solidFill>
                  <a:srgbClr val="FFFF00"/>
                </a:solidFill>
                <a:latin typeface="Berlin Sans FB" panose="020E0602020502020306" pitchFamily="34" charset="0"/>
              </a:rPr>
              <a:t>Publikasi Program KB sudah kurang menggema lagi di masyarakat</a:t>
            </a:r>
          </a:p>
          <a:p>
            <a:pPr marL="457200" indent="-457200" eaLnBrk="1" hangingPunct="1">
              <a:buFont typeface="Calibri" pitchFamily="34" charset="0"/>
              <a:buAutoNum type="arabicPeriod"/>
            </a:pPr>
            <a:endParaRPr lang="id-ID" altLang="id-ID" sz="2400" dirty="0" smtClean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21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9004736"/>
              </p:ext>
            </p:extLst>
          </p:nvPr>
        </p:nvGraphicFramePr>
        <p:xfrm>
          <a:off x="395536" y="260648"/>
          <a:ext cx="8352928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1294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on 2 4"/>
          <p:cNvSpPr/>
          <p:nvPr/>
        </p:nvSpPr>
        <p:spPr>
          <a:xfrm>
            <a:off x="899592" y="1556792"/>
            <a:ext cx="3312368" cy="1944216"/>
          </a:xfrm>
          <a:prstGeom prst="irregularSeal2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 dirty="0" smtClean="0">
              <a:solidFill>
                <a:srgbClr val="FFFF0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id-ID" sz="1200" dirty="0" smtClean="0">
                <a:solidFill>
                  <a:srgbClr val="FFFF00"/>
                </a:solidFill>
                <a:latin typeface="Berlin Sans FB" panose="020E0602020502020306" pitchFamily="34" charset="0"/>
              </a:rPr>
              <a:t>3 Kec. Sisa  PPM PB Terrendah :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1200" dirty="0" smtClean="0">
                <a:solidFill>
                  <a:srgbClr val="FFFF00"/>
                </a:solidFill>
                <a:latin typeface="Berlin Sans FB" panose="020E0602020502020306" pitchFamily="34" charset="0"/>
              </a:rPr>
              <a:t>Pwt Selatan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1200" dirty="0" smtClean="0">
                <a:solidFill>
                  <a:srgbClr val="FFFF00"/>
                </a:solidFill>
                <a:latin typeface="Berlin Sans FB" panose="020E0602020502020306" pitchFamily="34" charset="0"/>
              </a:rPr>
              <a:t>Wangon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1200" dirty="0" smtClean="0">
                <a:solidFill>
                  <a:srgbClr val="FFFF00"/>
                </a:solidFill>
                <a:latin typeface="Berlin Sans FB" panose="020E0602020502020306" pitchFamily="34" charset="0"/>
              </a:rPr>
              <a:t>Sumpiuh</a:t>
            </a:r>
          </a:p>
          <a:p>
            <a:pPr algn="ctr"/>
            <a:endParaRPr lang="id-ID" sz="1200" dirty="0">
              <a:solidFill>
                <a:srgbClr val="FFFF00"/>
              </a:solidFill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2051720" y="4941168"/>
            <a:ext cx="2016224" cy="1080120"/>
          </a:xfrm>
          <a:prstGeom prst="flowChartAlternate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>
                <a:latin typeface="Berlin Sans FB" panose="020E0602020502020306" pitchFamily="34" charset="0"/>
              </a:rPr>
              <a:t>3 Kec. Sisa  PPM PB Terbanyak :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1200" dirty="0" smtClean="0">
                <a:latin typeface="Berlin Sans FB" panose="020E0602020502020306" pitchFamily="34" charset="0"/>
              </a:rPr>
              <a:t>Cilongok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1200" dirty="0" smtClean="0">
                <a:latin typeface="Berlin Sans FB" panose="020E0602020502020306" pitchFamily="34" charset="0"/>
              </a:rPr>
              <a:t>Pekuncen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1200" dirty="0" smtClean="0">
                <a:latin typeface="Berlin Sans FB" panose="020E0602020502020306" pitchFamily="34" charset="0"/>
              </a:rPr>
              <a:t>Banyumas</a:t>
            </a:r>
            <a:endParaRPr lang="id-ID" sz="1200" dirty="0">
              <a:latin typeface="Berlin Sans FB" panose="020E0602020502020306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1161061"/>
              </p:ext>
            </p:extLst>
          </p:nvPr>
        </p:nvGraphicFramePr>
        <p:xfrm>
          <a:off x="2771800" y="561181"/>
          <a:ext cx="5904656" cy="6108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5006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id-ID" dirty="0" smtClean="0"/>
              <a:t>TINGKAT DO S/D OKT 2016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120732"/>
              </p:ext>
            </p:extLst>
          </p:nvPr>
        </p:nvGraphicFramePr>
        <p:xfrm>
          <a:off x="596900" y="1628800"/>
          <a:ext cx="7950200" cy="3600400"/>
        </p:xfrm>
        <a:graphic>
          <a:graphicData uri="http://schemas.openxmlformats.org/drawingml/2006/table">
            <a:tbl>
              <a:tblPr/>
              <a:tblGrid>
                <a:gridCol w="1295400"/>
                <a:gridCol w="1930400"/>
                <a:gridCol w="1181100"/>
                <a:gridCol w="1181100"/>
                <a:gridCol w="1181100"/>
                <a:gridCol w="1181100"/>
              </a:tblGrid>
              <a:tr h="2700300">
                <a:tc>
                  <a:txBody>
                    <a:bodyPr/>
                    <a:lstStyle/>
                    <a:p>
                      <a:pPr algn="ctr" fontAlgn="auto"/>
                      <a:r>
                        <a:rPr lang="id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PA DESEMBER </a:t>
                      </a:r>
                      <a:r>
                        <a:rPr lang="id-ID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2015</a:t>
                      </a:r>
                    </a:p>
                    <a:p>
                      <a:pPr algn="ctr" fontAlgn="auto"/>
                      <a:endParaRPr lang="id-ID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Berlin Sans FB"/>
                      </a:endParaRPr>
                    </a:p>
                    <a:p>
                      <a:pPr algn="ctr" fontAlgn="auto"/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Berlin Sans FB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nl-N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PB JAN S/D OKT </a:t>
                      </a:r>
                      <a:r>
                        <a:rPr lang="nl-N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2016</a:t>
                      </a:r>
                      <a:endParaRPr lang="id-ID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Berlin Sans FB"/>
                      </a:endParaRPr>
                    </a:p>
                    <a:p>
                      <a:pPr algn="ctr" fontAlgn="auto"/>
                      <a:endParaRPr lang="id-ID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Berlin Sans FB"/>
                      </a:endParaRPr>
                    </a:p>
                    <a:p>
                      <a:pPr algn="ctr" fontAlgn="auto"/>
                      <a:endParaRPr lang="nl-NL" sz="2000" b="0" i="0" u="none" strike="noStrike" dirty="0">
                        <a:solidFill>
                          <a:srgbClr val="000000"/>
                        </a:solidFill>
                        <a:effectLst/>
                        <a:latin typeface="Berlin Sans FB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id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PA </a:t>
                      </a:r>
                      <a:r>
                        <a:rPr lang="id-ID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SEHARUSNYA</a:t>
                      </a:r>
                    </a:p>
                    <a:p>
                      <a:pPr algn="ctr" fontAlgn="auto"/>
                      <a:endParaRPr lang="id-ID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Berlin Sans FB"/>
                      </a:endParaRPr>
                    </a:p>
                    <a:p>
                      <a:pPr algn="ctr" fontAlgn="auto"/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Berlin Sans FB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id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PA OKTOBER </a:t>
                      </a:r>
                      <a:r>
                        <a:rPr lang="id-ID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2016</a:t>
                      </a:r>
                    </a:p>
                    <a:p>
                      <a:pPr algn="ctr" fontAlgn="auto"/>
                      <a:endParaRPr lang="id-ID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Berlin Sans FB"/>
                      </a:endParaRPr>
                    </a:p>
                    <a:p>
                      <a:pPr algn="ctr" fontAlgn="auto"/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Berlin Sans FB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id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JUMLAH </a:t>
                      </a:r>
                      <a:r>
                        <a:rPr lang="id-ID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DO</a:t>
                      </a:r>
                    </a:p>
                    <a:p>
                      <a:pPr algn="ctr" fontAlgn="auto"/>
                      <a:endParaRPr lang="id-ID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Berlin Sans FB"/>
                      </a:endParaRPr>
                    </a:p>
                    <a:p>
                      <a:pPr algn="ctr" fontAlgn="auto"/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Berlin Sans FB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% 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</a:tr>
              <a:tr h="900100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800" b="0" i="0" u="none" strike="noStrike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240.336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800" b="0" i="0" u="none" strike="noStrike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33.958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800" b="0" i="0" u="none" strike="noStrike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274.294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800" b="0" i="0" u="none" strike="noStrike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251.696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800" b="0" i="0" u="none" strike="noStrike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22.598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8,97%</a:t>
                      </a:r>
                      <a:endParaRPr lang="id-ID" sz="2800" b="0" i="0" u="none" strike="noStrike" dirty="0">
                        <a:solidFill>
                          <a:srgbClr val="000000"/>
                        </a:solidFill>
                        <a:effectLst/>
                        <a:latin typeface="Berlin Sans FB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530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0473101"/>
              </p:ext>
            </p:extLst>
          </p:nvPr>
        </p:nvGraphicFramePr>
        <p:xfrm>
          <a:off x="611560" y="332656"/>
          <a:ext cx="8064896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Explosion 2 4"/>
          <p:cNvSpPr/>
          <p:nvPr/>
        </p:nvSpPr>
        <p:spPr>
          <a:xfrm>
            <a:off x="4046421" y="1052736"/>
            <a:ext cx="3312368" cy="1944216"/>
          </a:xfrm>
          <a:prstGeom prst="irregularSeal2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 dirty="0" smtClean="0">
              <a:solidFill>
                <a:srgbClr val="FFFF0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id-ID" sz="1200" dirty="0" smtClean="0">
                <a:solidFill>
                  <a:srgbClr val="FFFF00"/>
                </a:solidFill>
                <a:latin typeface="Berlin Sans FB" panose="020E0602020502020306" pitchFamily="34" charset="0"/>
              </a:rPr>
              <a:t>3 Kec. Tingkat DO Terrendah :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1200" dirty="0" smtClean="0">
                <a:solidFill>
                  <a:srgbClr val="FFFF00"/>
                </a:solidFill>
                <a:latin typeface="Berlin Sans FB" panose="020E0602020502020306" pitchFamily="34" charset="0"/>
              </a:rPr>
              <a:t>Sumpiuh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1200" dirty="0" smtClean="0">
                <a:solidFill>
                  <a:srgbClr val="FFFF00"/>
                </a:solidFill>
                <a:latin typeface="Berlin Sans FB" panose="020E0602020502020306" pitchFamily="34" charset="0"/>
              </a:rPr>
              <a:t>Wangon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1200" dirty="0" smtClean="0">
                <a:solidFill>
                  <a:srgbClr val="FFFF00"/>
                </a:solidFill>
                <a:latin typeface="Berlin Sans FB" panose="020E0602020502020306" pitchFamily="34" charset="0"/>
              </a:rPr>
              <a:t>Jatilawang</a:t>
            </a:r>
          </a:p>
          <a:p>
            <a:pPr algn="ctr"/>
            <a:endParaRPr lang="id-ID" sz="1200" dirty="0">
              <a:solidFill>
                <a:srgbClr val="FFFF00"/>
              </a:solidFill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5320861" y="4457455"/>
            <a:ext cx="2016224" cy="1080120"/>
          </a:xfrm>
          <a:prstGeom prst="flowChartAlternate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>
                <a:latin typeface="Berlin Sans FB" panose="020E0602020502020306" pitchFamily="34" charset="0"/>
              </a:rPr>
              <a:t>3 Kec. Tingkat DO Tertinggi :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1200" dirty="0" smtClean="0">
                <a:latin typeface="Berlin Sans FB" panose="020E0602020502020306" pitchFamily="34" charset="0"/>
              </a:rPr>
              <a:t>PWT Utara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1200" dirty="0" smtClean="0">
                <a:latin typeface="Berlin Sans FB" panose="020E0602020502020306" pitchFamily="34" charset="0"/>
              </a:rPr>
              <a:t>PWT Timur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1200" dirty="0" smtClean="0">
                <a:latin typeface="Berlin Sans FB" panose="020E0602020502020306" pitchFamily="34" charset="0"/>
              </a:rPr>
              <a:t>Kalibagor</a:t>
            </a:r>
            <a:endParaRPr lang="id-ID" sz="12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42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altLang="id-ID" smtClean="0"/>
              <a:t>CAPAIAN PROGRAM KKBPK</a:t>
            </a:r>
          </a:p>
        </p:txBody>
      </p:sp>
      <p:sp>
        <p:nvSpPr>
          <p:cNvPr id="24579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altLang="id-ID" dirty="0" smtClean="0">
                <a:solidFill>
                  <a:srgbClr val="FFC000"/>
                </a:solidFill>
              </a:rPr>
              <a:t>S/D OKTOBER 2016</a:t>
            </a:r>
          </a:p>
        </p:txBody>
      </p:sp>
    </p:spTree>
    <p:extLst>
      <p:ext uri="{BB962C8B-B14F-4D97-AF65-F5344CB8AC3E}">
        <p14:creationId xmlns:p14="http://schemas.microsoft.com/office/powerpoint/2010/main" val="376018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altLang="id-ID" dirty="0" smtClean="0"/>
              <a:t>PESERTA KB AKTIF</a:t>
            </a:r>
            <a:br>
              <a:rPr lang="id-ID" altLang="id-ID" dirty="0" smtClean="0"/>
            </a:br>
            <a:r>
              <a:rPr lang="id-ID" altLang="id-ID" sz="2200" dirty="0" smtClean="0">
                <a:solidFill>
                  <a:srgbClr val="FFC000"/>
                </a:solidFill>
              </a:rPr>
              <a:t>Oktober 2016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id-ID" dirty="0" smtClean="0"/>
          </a:p>
          <a:p>
            <a:pPr>
              <a:defRPr/>
            </a:pPr>
            <a:endParaRPr lang="id-ID" dirty="0"/>
          </a:p>
          <a:p>
            <a:pPr>
              <a:defRPr/>
            </a:pPr>
            <a:endParaRPr lang="id-ID" dirty="0" smtClean="0"/>
          </a:p>
          <a:p>
            <a:pPr>
              <a:defRPr/>
            </a:pPr>
            <a:endParaRPr lang="id-ID" dirty="0"/>
          </a:p>
          <a:p>
            <a:pPr>
              <a:defRPr/>
            </a:pPr>
            <a:endParaRPr lang="id-ID" dirty="0" smtClean="0"/>
          </a:p>
          <a:p>
            <a:pPr>
              <a:defRPr/>
            </a:pPr>
            <a:r>
              <a:rPr lang="id-ID" sz="2000" dirty="0" smtClean="0">
                <a:latin typeface="Berlin Sans FB" panose="020E0602020502020306" pitchFamily="34" charset="0"/>
              </a:rPr>
              <a:t>PUS 	= Pasangan Usia Subur</a:t>
            </a:r>
          </a:p>
          <a:p>
            <a:pPr>
              <a:defRPr/>
            </a:pPr>
            <a:r>
              <a:rPr lang="id-ID" sz="2000" dirty="0" smtClean="0">
                <a:latin typeface="Berlin Sans FB" panose="020E0602020502020306" pitchFamily="34" charset="0"/>
              </a:rPr>
              <a:t>PA 	= Peserta KB Aktif</a:t>
            </a:r>
          </a:p>
          <a:p>
            <a:pPr>
              <a:defRPr/>
            </a:pPr>
            <a:r>
              <a:rPr lang="id-ID" sz="2000" dirty="0" smtClean="0">
                <a:latin typeface="Berlin Sans FB" panose="020E0602020502020306" pitchFamily="34" charset="0"/>
              </a:rPr>
              <a:t>CPR	= Contraceptive Prevalence Rate /  </a:t>
            </a:r>
          </a:p>
          <a:p>
            <a:pPr marL="0" indent="0">
              <a:buFont typeface="Arial" charset="0"/>
              <a:buNone/>
              <a:defRPr/>
            </a:pPr>
            <a:r>
              <a:rPr lang="id-ID" sz="2000" b="1" dirty="0">
                <a:latin typeface="Berlin Sans FB" panose="020E0602020502020306" pitchFamily="34" charset="0"/>
              </a:rPr>
              <a:t>	</a:t>
            </a:r>
            <a:r>
              <a:rPr lang="id-ID" sz="2000" b="1" dirty="0" smtClean="0">
                <a:latin typeface="Berlin Sans FB" panose="020E0602020502020306" pitchFamily="34" charset="0"/>
              </a:rPr>
              <a:t>    </a:t>
            </a:r>
            <a:r>
              <a:rPr lang="id-ID" sz="2000" b="1" dirty="0" smtClean="0"/>
              <a:t>ANGKA </a:t>
            </a:r>
            <a:r>
              <a:rPr lang="id-ID" sz="2000" b="1" dirty="0"/>
              <a:t>PREVALENSI </a:t>
            </a:r>
            <a:r>
              <a:rPr lang="id-ID" sz="2000" b="1" dirty="0" smtClean="0"/>
              <a:t>KONTRASEPSI </a:t>
            </a:r>
            <a:r>
              <a:rPr lang="id-ID" sz="2000" dirty="0"/>
              <a:t>	</a:t>
            </a:r>
          </a:p>
          <a:p>
            <a:pPr>
              <a:defRPr/>
            </a:pPr>
            <a:endParaRPr lang="id-ID" sz="2000" dirty="0">
              <a:latin typeface="Berlin Sans FB" panose="020E0602020502020306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813" y="1628800"/>
            <a:ext cx="7442975" cy="259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757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9556441"/>
              </p:ext>
            </p:extLst>
          </p:nvPr>
        </p:nvGraphicFramePr>
        <p:xfrm>
          <a:off x="467544" y="404664"/>
          <a:ext cx="7920880" cy="5837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Explosion 2 4"/>
          <p:cNvSpPr/>
          <p:nvPr/>
        </p:nvSpPr>
        <p:spPr>
          <a:xfrm>
            <a:off x="3923928" y="980728"/>
            <a:ext cx="3312368" cy="1944216"/>
          </a:xfrm>
          <a:prstGeom prst="irregularSeal2">
            <a:avLst/>
          </a:prstGeom>
          <a:solidFill>
            <a:schemeClr val="accent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00" dirty="0" smtClean="0">
              <a:solidFill>
                <a:srgbClr val="FFFF0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id-ID" sz="1100" dirty="0" smtClean="0">
                <a:solidFill>
                  <a:srgbClr val="FFFF00"/>
                </a:solidFill>
                <a:latin typeface="Berlin Sans FB" panose="020E0602020502020306" pitchFamily="34" charset="0"/>
              </a:rPr>
              <a:t>3 Kec. CPR Tertinggi :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1100" dirty="0" smtClean="0">
                <a:solidFill>
                  <a:srgbClr val="FFFF00"/>
                </a:solidFill>
                <a:latin typeface="Berlin Sans FB" panose="020E0602020502020306" pitchFamily="34" charset="0"/>
              </a:rPr>
              <a:t>Gumelar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1100" dirty="0" smtClean="0">
                <a:solidFill>
                  <a:srgbClr val="FFFF00"/>
                </a:solidFill>
                <a:latin typeface="Berlin Sans FB" panose="020E0602020502020306" pitchFamily="34" charset="0"/>
              </a:rPr>
              <a:t>Pekuncen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1100" dirty="0" smtClean="0">
                <a:solidFill>
                  <a:srgbClr val="FFFF00"/>
                </a:solidFill>
                <a:latin typeface="Berlin Sans FB" panose="020E0602020502020306" pitchFamily="34" charset="0"/>
              </a:rPr>
              <a:t>PWT Selatan</a:t>
            </a:r>
          </a:p>
          <a:p>
            <a:pPr algn="ctr"/>
            <a:endParaRPr lang="id-ID" sz="1100" dirty="0">
              <a:solidFill>
                <a:srgbClr val="FFFF00"/>
              </a:solidFill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7524328" y="4509120"/>
            <a:ext cx="1368152" cy="1296144"/>
          </a:xfrm>
          <a:prstGeom prst="flowChartAlternate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>
                <a:latin typeface="Berlin Sans FB" panose="020E0602020502020306" pitchFamily="34" charset="0"/>
              </a:rPr>
              <a:t>3 Kec. CPR Terendah :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1200" dirty="0" smtClean="0">
                <a:latin typeface="Berlin Sans FB" panose="020E0602020502020306" pitchFamily="34" charset="0"/>
              </a:rPr>
              <a:t>Pwt Timur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1200" dirty="0" smtClean="0">
                <a:latin typeface="Berlin Sans FB" panose="020E0602020502020306" pitchFamily="34" charset="0"/>
              </a:rPr>
              <a:t>Pwt Barat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1200" dirty="0" smtClean="0">
                <a:latin typeface="Berlin Sans FB" panose="020E0602020502020306" pitchFamily="34" charset="0"/>
              </a:rPr>
              <a:t>Banyumas</a:t>
            </a:r>
            <a:endParaRPr lang="id-ID" sz="12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54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endParaRPr lang="id-ID" dirty="0" smtClean="0"/>
          </a:p>
          <a:p>
            <a:pPr>
              <a:defRPr/>
            </a:pPr>
            <a:endParaRPr lang="id-ID" dirty="0"/>
          </a:p>
          <a:p>
            <a:pPr>
              <a:defRPr/>
            </a:pPr>
            <a:endParaRPr lang="id-ID" dirty="0" smtClean="0"/>
          </a:p>
          <a:p>
            <a:pPr>
              <a:defRPr/>
            </a:pPr>
            <a:endParaRPr lang="id-ID" dirty="0"/>
          </a:p>
          <a:p>
            <a:pPr>
              <a:defRPr/>
            </a:pPr>
            <a:endParaRPr lang="id-ID" dirty="0" smtClean="0"/>
          </a:p>
          <a:p>
            <a:pPr>
              <a:defRPr/>
            </a:pPr>
            <a:endParaRPr lang="id-ID" dirty="0"/>
          </a:p>
          <a:p>
            <a:pPr>
              <a:defRPr/>
            </a:pPr>
            <a:r>
              <a:rPr lang="id-ID" sz="2000" dirty="0" smtClean="0">
                <a:latin typeface="Berlin Sans FB" panose="020E0602020502020306" pitchFamily="34" charset="0"/>
              </a:rPr>
              <a:t>IAS 		= Ingin Anak Segera</a:t>
            </a:r>
          </a:p>
          <a:p>
            <a:pPr>
              <a:defRPr/>
            </a:pPr>
            <a:r>
              <a:rPr lang="id-ID" sz="2000" dirty="0" smtClean="0">
                <a:latin typeface="Berlin Sans FB" panose="020E0602020502020306" pitchFamily="34" charset="0"/>
              </a:rPr>
              <a:t>IAT 		= Ingin Anak Ditunda</a:t>
            </a:r>
          </a:p>
          <a:p>
            <a:pPr>
              <a:defRPr/>
            </a:pPr>
            <a:r>
              <a:rPr lang="id-ID" sz="2000" dirty="0" smtClean="0">
                <a:latin typeface="Berlin Sans FB" panose="020E0602020502020306" pitchFamily="34" charset="0"/>
              </a:rPr>
              <a:t>TIAL		= Tidak Ingin Anak Lagi</a:t>
            </a:r>
          </a:p>
          <a:p>
            <a:pPr>
              <a:defRPr/>
            </a:pPr>
            <a:r>
              <a:rPr lang="id-ID" sz="2000" dirty="0" smtClean="0">
                <a:latin typeface="Berlin Sans FB" panose="020E0602020502020306" pitchFamily="34" charset="0"/>
              </a:rPr>
              <a:t>Unmetneed 	= </a:t>
            </a:r>
            <a:r>
              <a:rPr lang="id-ID" sz="2000" dirty="0" smtClean="0"/>
              <a:t>Proporsi </a:t>
            </a:r>
            <a:r>
              <a:rPr lang="id-ID" sz="2000" dirty="0"/>
              <a:t>wanita usia subur dalam status kawin yang tidak menggunakan alat kontrasepsi meskipun mereka menyatakan ingin menunda atau menjarangkan anak 	</a:t>
            </a:r>
          </a:p>
          <a:p>
            <a:pPr>
              <a:defRPr/>
            </a:pPr>
            <a:endParaRPr lang="id-ID" sz="2000" dirty="0" smtClean="0">
              <a:latin typeface="Berlin Sans FB" panose="020E0602020502020306" pitchFamily="34" charset="0"/>
            </a:endParaRPr>
          </a:p>
          <a:p>
            <a:pPr>
              <a:defRPr/>
            </a:pPr>
            <a:endParaRPr lang="id-ID" dirty="0"/>
          </a:p>
        </p:txBody>
      </p:sp>
      <p:sp>
        <p:nvSpPr>
          <p:cNvPr id="29700" name="Title 1"/>
          <p:cNvSpPr txBox="1">
            <a:spLocks/>
          </p:cNvSpPr>
          <p:nvPr/>
        </p:nvSpPr>
        <p:spPr bwMode="auto">
          <a:xfrm>
            <a:off x="609600" y="1889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altLang="id-ID" sz="4400" dirty="0"/>
              <a:t>PUS BUKAN PA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altLang="id-ID" sz="2200" dirty="0" smtClean="0">
                <a:solidFill>
                  <a:srgbClr val="FFC000"/>
                </a:solidFill>
              </a:rPr>
              <a:t>Oktober </a:t>
            </a:r>
            <a:r>
              <a:rPr lang="id-ID" altLang="id-ID" sz="2200" dirty="0">
                <a:solidFill>
                  <a:srgbClr val="FFC000"/>
                </a:solidFill>
              </a:rPr>
              <a:t>2016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449587"/>
              </p:ext>
            </p:extLst>
          </p:nvPr>
        </p:nvGraphicFramePr>
        <p:xfrm>
          <a:off x="395536" y="1412776"/>
          <a:ext cx="8443664" cy="2711202"/>
        </p:xfrm>
        <a:graphic>
          <a:graphicData uri="http://schemas.openxmlformats.org/drawingml/2006/table">
            <a:tbl>
              <a:tblPr/>
              <a:tblGrid>
                <a:gridCol w="1055458"/>
                <a:gridCol w="1055458"/>
                <a:gridCol w="1055458"/>
                <a:gridCol w="1055458"/>
                <a:gridCol w="1055458"/>
                <a:gridCol w="1055458"/>
                <a:gridCol w="1055458"/>
                <a:gridCol w="1055458"/>
              </a:tblGrid>
              <a:tr h="1945686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b="0" i="0" u="none" strike="noStrike" dirty="0">
                          <a:solidFill>
                            <a:srgbClr val="FFFF00"/>
                          </a:solidFill>
                          <a:effectLst/>
                          <a:latin typeface="Berlin Sans FB"/>
                        </a:rPr>
                        <a:t>PUS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b="0" i="0" u="none" strike="noStrike" dirty="0">
                          <a:solidFill>
                            <a:srgbClr val="FFFF00"/>
                          </a:solidFill>
                          <a:effectLst/>
                          <a:latin typeface="Berlin Sans FB"/>
                        </a:rPr>
                        <a:t>HAMIL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b="0" i="0" u="none" strike="noStrike" dirty="0">
                          <a:solidFill>
                            <a:srgbClr val="FFFF00"/>
                          </a:solidFill>
                          <a:effectLst/>
                          <a:latin typeface="Berlin Sans FB"/>
                        </a:rPr>
                        <a:t>IAS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b="0" i="0" u="none" strike="noStrike" dirty="0">
                          <a:solidFill>
                            <a:srgbClr val="FFFF00"/>
                          </a:solidFill>
                          <a:effectLst/>
                          <a:latin typeface="Berlin Sans FB"/>
                        </a:rPr>
                        <a:t>IAT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b="0" i="0" u="none" strike="noStrike" dirty="0">
                          <a:solidFill>
                            <a:srgbClr val="FFFF00"/>
                          </a:solidFill>
                          <a:effectLst/>
                          <a:latin typeface="Berlin Sans FB"/>
                        </a:rPr>
                        <a:t>TIAL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id-ID" sz="20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Berlin Sans FB"/>
                        </a:rPr>
                        <a:t>JML PUS </a:t>
                      </a:r>
                      <a:r>
                        <a:rPr lang="id-ID" sz="2000" b="0" i="0" u="none" strike="noStrike" dirty="0">
                          <a:solidFill>
                            <a:srgbClr val="FFFF00"/>
                          </a:solidFill>
                          <a:effectLst/>
                          <a:latin typeface="Berlin Sans FB"/>
                        </a:rPr>
                        <a:t>BUKAN </a:t>
                      </a:r>
                      <a:r>
                        <a:rPr lang="id-ID" sz="20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Berlin Sans FB"/>
                        </a:rPr>
                        <a:t>PA</a:t>
                      </a:r>
                    </a:p>
                    <a:p>
                      <a:pPr algn="ctr" fontAlgn="auto"/>
                      <a:endParaRPr lang="id-ID" sz="2000" b="0" i="0" u="none" strike="noStrike" dirty="0" smtClean="0">
                        <a:solidFill>
                          <a:srgbClr val="FFFF00"/>
                        </a:solidFill>
                        <a:effectLst/>
                        <a:latin typeface="Berlin Sans FB"/>
                      </a:endParaRPr>
                    </a:p>
                    <a:p>
                      <a:pPr algn="ctr" fontAlgn="auto"/>
                      <a:endParaRPr lang="id-ID" sz="2000" b="0" i="0" u="none" strike="noStrike" dirty="0">
                        <a:solidFill>
                          <a:srgbClr val="FFFF00"/>
                        </a:solidFill>
                        <a:effectLst/>
                        <a:latin typeface="Berlin Sans FB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id-ID" sz="2000" b="0" i="0" u="none" strike="noStrike" dirty="0">
                          <a:solidFill>
                            <a:srgbClr val="FFFF00"/>
                          </a:solidFill>
                          <a:effectLst/>
                          <a:latin typeface="Berlin Sans FB"/>
                        </a:rPr>
                        <a:t>JML UNMET </a:t>
                      </a:r>
                      <a:r>
                        <a:rPr lang="id-ID" sz="20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Berlin Sans FB"/>
                        </a:rPr>
                        <a:t>NEED</a:t>
                      </a:r>
                    </a:p>
                    <a:p>
                      <a:pPr algn="ctr" fontAlgn="auto"/>
                      <a:endParaRPr lang="id-ID" sz="2000" b="0" i="0" u="none" strike="noStrike" dirty="0" smtClean="0">
                        <a:solidFill>
                          <a:srgbClr val="FFFF00"/>
                        </a:solidFill>
                        <a:effectLst/>
                        <a:latin typeface="Berlin Sans FB"/>
                      </a:endParaRPr>
                    </a:p>
                    <a:p>
                      <a:pPr algn="ctr" fontAlgn="auto"/>
                      <a:endParaRPr lang="id-ID" sz="2000" b="0" i="0" u="none" strike="noStrike" dirty="0">
                        <a:solidFill>
                          <a:srgbClr val="FFFF00"/>
                        </a:solidFill>
                        <a:effectLst/>
                        <a:latin typeface="Berlin Sans FB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id-ID" sz="2000" b="0" i="0" u="none" strike="noStrike" dirty="0">
                          <a:solidFill>
                            <a:srgbClr val="FFFF00"/>
                          </a:solidFill>
                          <a:effectLst/>
                          <a:latin typeface="Berlin Sans FB"/>
                        </a:rPr>
                        <a:t>%JML UNMET </a:t>
                      </a:r>
                      <a:r>
                        <a:rPr lang="id-ID" sz="20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Berlin Sans FB"/>
                        </a:rPr>
                        <a:t>NEED</a:t>
                      </a:r>
                    </a:p>
                    <a:p>
                      <a:pPr algn="ctr" fontAlgn="auto"/>
                      <a:endParaRPr lang="id-ID" sz="2000" b="0" i="0" u="none" strike="noStrike" dirty="0" smtClean="0">
                        <a:solidFill>
                          <a:srgbClr val="FFFF00"/>
                        </a:solidFill>
                        <a:effectLst/>
                        <a:latin typeface="Berlin Sans FB"/>
                      </a:endParaRPr>
                    </a:p>
                    <a:p>
                      <a:pPr algn="ctr" fontAlgn="auto"/>
                      <a:endParaRPr lang="id-ID" sz="2000" b="0" i="0" u="none" strike="noStrike" dirty="0">
                        <a:solidFill>
                          <a:srgbClr val="FFFF00"/>
                        </a:solidFill>
                        <a:effectLst/>
                        <a:latin typeface="Berlin Sans FB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</a:tr>
              <a:tr h="765516"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 dirty="0" smtClean="0">
                          <a:effectLst/>
                          <a:latin typeface="Berlin Sans FB"/>
                        </a:rPr>
                        <a:t>324.106</a:t>
                      </a:r>
                    </a:p>
                    <a:p>
                      <a:pPr algn="ctr" fontAlgn="b"/>
                      <a:endParaRPr lang="id-ID" sz="2000" b="0" i="0" u="none" strike="noStrike" dirty="0">
                        <a:effectLst/>
                        <a:latin typeface="Berlin Sans FB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 dirty="0" smtClean="0">
                          <a:effectLst/>
                          <a:latin typeface="Berlin Sans FB"/>
                        </a:rPr>
                        <a:t>10.475</a:t>
                      </a:r>
                    </a:p>
                    <a:p>
                      <a:pPr algn="ctr" fontAlgn="b"/>
                      <a:endParaRPr lang="id-ID" sz="2000" b="0" i="0" u="none" strike="noStrike" dirty="0">
                        <a:effectLst/>
                        <a:latin typeface="Berlin Sans FB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 dirty="0" smtClean="0">
                          <a:effectLst/>
                          <a:latin typeface="Berlin Sans FB"/>
                        </a:rPr>
                        <a:t>28.273</a:t>
                      </a:r>
                    </a:p>
                    <a:p>
                      <a:pPr algn="ctr" fontAlgn="b"/>
                      <a:endParaRPr lang="id-ID" sz="2000" b="0" i="0" u="none" strike="noStrike" dirty="0">
                        <a:effectLst/>
                        <a:latin typeface="Berlin Sans FB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 dirty="0" smtClean="0">
                          <a:effectLst/>
                          <a:latin typeface="Berlin Sans FB"/>
                        </a:rPr>
                        <a:t>15.837</a:t>
                      </a:r>
                    </a:p>
                    <a:p>
                      <a:pPr algn="ctr" fontAlgn="b"/>
                      <a:endParaRPr lang="id-ID" sz="2000" b="0" i="0" u="none" strike="noStrike" dirty="0">
                        <a:effectLst/>
                        <a:latin typeface="Berlin Sans FB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 dirty="0" smtClean="0">
                          <a:effectLst/>
                          <a:latin typeface="Berlin Sans FB"/>
                        </a:rPr>
                        <a:t>17.825</a:t>
                      </a:r>
                    </a:p>
                    <a:p>
                      <a:pPr algn="ctr" fontAlgn="b"/>
                      <a:endParaRPr lang="id-ID" sz="2000" b="0" i="0" u="none" strike="noStrike" dirty="0">
                        <a:effectLst/>
                        <a:latin typeface="Berlin Sans FB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 dirty="0" smtClean="0">
                          <a:effectLst/>
                          <a:latin typeface="Berlin Sans FB"/>
                        </a:rPr>
                        <a:t>72.410</a:t>
                      </a:r>
                    </a:p>
                    <a:p>
                      <a:pPr algn="ctr" fontAlgn="b"/>
                      <a:endParaRPr lang="id-ID" sz="2000" b="0" i="0" u="none" strike="noStrike" dirty="0">
                        <a:effectLst/>
                        <a:latin typeface="Berlin Sans FB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 dirty="0" smtClean="0">
                          <a:effectLst/>
                          <a:latin typeface="Berlin Sans FB"/>
                        </a:rPr>
                        <a:t>33.662</a:t>
                      </a:r>
                    </a:p>
                    <a:p>
                      <a:pPr algn="ctr" fontAlgn="b"/>
                      <a:endParaRPr lang="id-ID" sz="2000" b="0" i="0" u="none" strike="noStrike" dirty="0">
                        <a:effectLst/>
                        <a:latin typeface="Berlin Sans FB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 dirty="0">
                          <a:solidFill>
                            <a:srgbClr val="FFC000"/>
                          </a:solidFill>
                          <a:effectLst/>
                          <a:latin typeface="Berlin Sans FB"/>
                        </a:rPr>
                        <a:t>10,39</a:t>
                      </a:r>
                      <a:r>
                        <a:rPr lang="id-ID" sz="2000" b="0" i="0" u="none" strike="noStrike" dirty="0" smtClean="0">
                          <a:solidFill>
                            <a:srgbClr val="FFC000"/>
                          </a:solidFill>
                          <a:effectLst/>
                          <a:latin typeface="Berlin Sans FB"/>
                        </a:rPr>
                        <a:t>%</a:t>
                      </a:r>
                    </a:p>
                    <a:p>
                      <a:pPr algn="ctr" fontAlgn="b"/>
                      <a:endParaRPr lang="id-ID" sz="2000" b="0" i="0" u="none" strike="noStrike" dirty="0">
                        <a:effectLst/>
                        <a:latin typeface="Berlin Sans FB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502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4586449"/>
              </p:ext>
            </p:extLst>
          </p:nvPr>
        </p:nvGraphicFramePr>
        <p:xfrm>
          <a:off x="179512" y="116632"/>
          <a:ext cx="8640960" cy="6307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Explosion 2 5"/>
          <p:cNvSpPr/>
          <p:nvPr/>
        </p:nvSpPr>
        <p:spPr>
          <a:xfrm>
            <a:off x="5004048" y="620688"/>
            <a:ext cx="3456384" cy="1944216"/>
          </a:xfrm>
          <a:prstGeom prst="irregularSeal2">
            <a:avLst/>
          </a:prstGeom>
          <a:solidFill>
            <a:schemeClr val="accent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00" dirty="0" smtClean="0">
              <a:solidFill>
                <a:srgbClr val="FFFF0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id-ID" sz="1100" dirty="0" smtClean="0">
                <a:solidFill>
                  <a:srgbClr val="FFFF00"/>
                </a:solidFill>
                <a:latin typeface="Berlin Sans FB" panose="020E0602020502020306" pitchFamily="34" charset="0"/>
              </a:rPr>
              <a:t>3 Kec. % UNMET NEED Terendah :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1100" dirty="0" smtClean="0">
                <a:solidFill>
                  <a:srgbClr val="FFFF00"/>
                </a:solidFill>
                <a:latin typeface="Berlin Sans FB" panose="020E0602020502020306" pitchFamily="34" charset="0"/>
              </a:rPr>
              <a:t>Wangon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1100" dirty="0" smtClean="0">
                <a:solidFill>
                  <a:srgbClr val="FFFF00"/>
                </a:solidFill>
                <a:latin typeface="Berlin Sans FB" panose="020E0602020502020306" pitchFamily="34" charset="0"/>
              </a:rPr>
              <a:t>Sumbang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1100" dirty="0" smtClean="0">
                <a:solidFill>
                  <a:srgbClr val="FFFF00"/>
                </a:solidFill>
                <a:latin typeface="Berlin Sans FB" panose="020E0602020502020306" pitchFamily="34" charset="0"/>
              </a:rPr>
              <a:t>Cilongok</a:t>
            </a:r>
          </a:p>
          <a:p>
            <a:pPr algn="ctr"/>
            <a:endParaRPr lang="id-ID" sz="1100" dirty="0">
              <a:solidFill>
                <a:srgbClr val="FFFF00"/>
              </a:solidFill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6876256" y="4509120"/>
            <a:ext cx="2016224" cy="1296144"/>
          </a:xfrm>
          <a:prstGeom prst="flowChartAlternate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>
                <a:latin typeface="Berlin Sans FB" panose="020E0602020502020306" pitchFamily="34" charset="0"/>
              </a:rPr>
              <a:t>3 Kec. % UNMET NEED Tertinggih :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1200" dirty="0" smtClean="0">
                <a:latin typeface="Berlin Sans FB" panose="020E0602020502020306" pitchFamily="34" charset="0"/>
              </a:rPr>
              <a:t>PWT Timur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1200" dirty="0">
                <a:latin typeface="Berlin Sans FB" panose="020E0602020502020306" pitchFamily="34" charset="0"/>
              </a:rPr>
              <a:t>Banyumas</a:t>
            </a:r>
            <a:endParaRPr lang="id-ID" sz="1200" dirty="0" smtClean="0">
              <a:latin typeface="Berlin Sans FB" panose="020E0602020502020306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id-ID" sz="1200" dirty="0">
                <a:latin typeface="Berlin Sans FB" panose="020E0602020502020306" pitchFamily="34" charset="0"/>
              </a:rPr>
              <a:t>Batrraden</a:t>
            </a:r>
          </a:p>
        </p:txBody>
      </p:sp>
    </p:spTree>
    <p:extLst>
      <p:ext uri="{BB962C8B-B14F-4D97-AF65-F5344CB8AC3E}">
        <p14:creationId xmlns:p14="http://schemas.microsoft.com/office/powerpoint/2010/main" val="127938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3600" smtClean="0">
                <a:latin typeface="Berlin Sans FB" panose="020E0602020502020306" pitchFamily="34" charset="0"/>
              </a:rPr>
              <a:t>MKJP</a:t>
            </a:r>
            <a:br>
              <a:rPr lang="id-ID" sz="3600" smtClean="0">
                <a:latin typeface="Berlin Sans FB" panose="020E0602020502020306" pitchFamily="34" charset="0"/>
              </a:rPr>
            </a:br>
            <a:r>
              <a:rPr lang="id-ID" sz="3600" smtClean="0">
                <a:latin typeface="Berlin Sans FB" panose="020E0602020502020306" pitchFamily="34" charset="0"/>
              </a:rPr>
              <a:t>KAB. BANYUMAS</a:t>
            </a:r>
            <a:r>
              <a:rPr lang="id-ID" smtClean="0">
                <a:latin typeface="Berlin Sans FB" panose="020E0602020502020306" pitchFamily="34" charset="0"/>
              </a:rPr>
              <a:t/>
            </a:r>
            <a:br>
              <a:rPr lang="id-ID" smtClean="0">
                <a:latin typeface="Berlin Sans FB" panose="020E0602020502020306" pitchFamily="34" charset="0"/>
              </a:rPr>
            </a:br>
            <a:r>
              <a:rPr lang="id-ID" sz="1800" smtClean="0">
                <a:solidFill>
                  <a:srgbClr val="FFFF00"/>
                </a:solidFill>
                <a:latin typeface="Berlin Sans FB" panose="020E0602020502020306" pitchFamily="34" charset="0"/>
              </a:rPr>
              <a:t>Oktober 2016</a:t>
            </a:r>
            <a:endParaRPr lang="id-ID" sz="1800" dirty="0">
              <a:solidFill>
                <a:srgbClr val="FFFF00"/>
              </a:solidFill>
              <a:latin typeface="Berlin Sans FB" panose="020E0602020502020306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1503183"/>
              </p:ext>
            </p:extLst>
          </p:nvPr>
        </p:nvGraphicFramePr>
        <p:xfrm>
          <a:off x="1295636" y="1700808"/>
          <a:ext cx="655272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966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3600" smtClean="0">
                <a:latin typeface="Berlin Sans FB" panose="020E0602020502020306" pitchFamily="34" charset="0"/>
              </a:rPr>
              <a:t>MKJP</a:t>
            </a:r>
            <a:br>
              <a:rPr lang="id-ID" sz="3600" smtClean="0">
                <a:latin typeface="Berlin Sans FB" panose="020E0602020502020306" pitchFamily="34" charset="0"/>
              </a:rPr>
            </a:br>
            <a:r>
              <a:rPr lang="id-ID" sz="3600" smtClean="0">
                <a:latin typeface="Berlin Sans FB" panose="020E0602020502020306" pitchFamily="34" charset="0"/>
              </a:rPr>
              <a:t>KAB. BANYUMAS</a:t>
            </a:r>
            <a:r>
              <a:rPr lang="id-ID" smtClean="0">
                <a:latin typeface="Berlin Sans FB" panose="020E0602020502020306" pitchFamily="34" charset="0"/>
              </a:rPr>
              <a:t/>
            </a:r>
            <a:br>
              <a:rPr lang="id-ID" smtClean="0">
                <a:latin typeface="Berlin Sans FB" panose="020E0602020502020306" pitchFamily="34" charset="0"/>
              </a:rPr>
            </a:br>
            <a:r>
              <a:rPr lang="id-ID" sz="1800" smtClean="0">
                <a:solidFill>
                  <a:srgbClr val="FFFF00"/>
                </a:solidFill>
                <a:latin typeface="Berlin Sans FB" panose="020E0602020502020306" pitchFamily="34" charset="0"/>
              </a:rPr>
              <a:t>Oktober 2016</a:t>
            </a:r>
            <a:endParaRPr lang="id-ID" sz="1800" dirty="0">
              <a:solidFill>
                <a:srgbClr val="FFFF00"/>
              </a:solidFill>
              <a:latin typeface="Berlin Sans FB" panose="020E0602020502020306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016637"/>
              </p:ext>
            </p:extLst>
          </p:nvPr>
        </p:nvGraphicFramePr>
        <p:xfrm>
          <a:off x="1295636" y="1570038"/>
          <a:ext cx="6552728" cy="4883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2433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382</Words>
  <Application>Microsoft Office PowerPoint</Application>
  <PresentationFormat>On-screen Show (4:3)</PresentationFormat>
  <Paragraphs>166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Permasalahan Program KKBPK  Kabupaten Banyumas : </vt:lpstr>
      <vt:lpstr>Permasalahan Program KB Kabupaten Banyumas : </vt:lpstr>
      <vt:lpstr>CAPAIAN PROGRAM KKBPK</vt:lpstr>
      <vt:lpstr>PESERTA KB AKTIF Oktober 2016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MKJP KAB. BANYUMAS Oktober 2016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TINGKAT DO S/D OKT 2016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26</cp:revision>
  <dcterms:created xsi:type="dcterms:W3CDTF">2016-11-20T00:54:07Z</dcterms:created>
  <dcterms:modified xsi:type="dcterms:W3CDTF">2016-11-23T03:25:01Z</dcterms:modified>
</cp:coreProperties>
</file>